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72" r:id="rId2"/>
  </p:sldMasterIdLst>
  <p:notesMasterIdLst>
    <p:notesMasterId r:id="rId59"/>
  </p:notesMasterIdLst>
  <p:sldIdLst>
    <p:sldId id="349" r:id="rId3"/>
    <p:sldId id="327" r:id="rId4"/>
    <p:sldId id="325" r:id="rId5"/>
    <p:sldId id="335" r:id="rId6"/>
    <p:sldId id="329" r:id="rId7"/>
    <p:sldId id="334" r:id="rId8"/>
    <p:sldId id="311" r:id="rId9"/>
    <p:sldId id="355" r:id="rId10"/>
    <p:sldId id="356" r:id="rId11"/>
    <p:sldId id="357" r:id="rId12"/>
    <p:sldId id="267" r:id="rId13"/>
    <p:sldId id="409" r:id="rId14"/>
    <p:sldId id="257" r:id="rId15"/>
    <p:sldId id="291" r:id="rId16"/>
    <p:sldId id="281" r:id="rId17"/>
    <p:sldId id="282" r:id="rId18"/>
    <p:sldId id="283" r:id="rId19"/>
    <p:sldId id="397" r:id="rId20"/>
    <p:sldId id="390" r:id="rId21"/>
    <p:sldId id="367" r:id="rId22"/>
    <p:sldId id="392" r:id="rId23"/>
    <p:sldId id="393" r:id="rId24"/>
    <p:sldId id="394" r:id="rId25"/>
    <p:sldId id="289" r:id="rId26"/>
    <p:sldId id="298" r:id="rId27"/>
    <p:sldId id="299" r:id="rId28"/>
    <p:sldId id="395" r:id="rId29"/>
    <p:sldId id="370" r:id="rId30"/>
    <p:sldId id="398" r:id="rId31"/>
    <p:sldId id="408" r:id="rId32"/>
    <p:sldId id="351" r:id="rId33"/>
    <p:sldId id="374" r:id="rId34"/>
    <p:sldId id="375" r:id="rId35"/>
    <p:sldId id="376" r:id="rId36"/>
    <p:sldId id="377" r:id="rId37"/>
    <p:sldId id="378" r:id="rId38"/>
    <p:sldId id="379" r:id="rId39"/>
    <p:sldId id="400" r:id="rId40"/>
    <p:sldId id="402" r:id="rId41"/>
    <p:sldId id="401" r:id="rId42"/>
    <p:sldId id="371" r:id="rId43"/>
    <p:sldId id="380" r:id="rId44"/>
    <p:sldId id="381" r:id="rId45"/>
    <p:sldId id="382" r:id="rId46"/>
    <p:sldId id="384" r:id="rId47"/>
    <p:sldId id="399" r:id="rId48"/>
    <p:sldId id="383" r:id="rId49"/>
    <p:sldId id="385" r:id="rId50"/>
    <p:sldId id="386" r:id="rId51"/>
    <p:sldId id="406" r:id="rId52"/>
    <p:sldId id="407" r:id="rId53"/>
    <p:sldId id="387" r:id="rId54"/>
    <p:sldId id="388" r:id="rId55"/>
    <p:sldId id="389" r:id="rId56"/>
    <p:sldId id="352" r:id="rId57"/>
    <p:sldId id="358" r:id="rId58"/>
  </p:sldIdLst>
  <p:sldSz cx="13003213" cy="9752013"/>
  <p:notesSz cx="7315200" cy="96012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1200" kern="1200">
        <a:solidFill>
          <a:schemeClr val="bg1"/>
        </a:solidFill>
        <a:latin typeface="Gill Sans"/>
        <a:ea typeface="MS Gothic" panose="020B0609070205080204" pitchFamily="49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1200" kern="1200">
        <a:solidFill>
          <a:schemeClr val="bg1"/>
        </a:solidFill>
        <a:latin typeface="Gill Sans"/>
        <a:ea typeface="MS Gothic" panose="020B0609070205080204" pitchFamily="49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1200" kern="1200">
        <a:solidFill>
          <a:schemeClr val="bg1"/>
        </a:solidFill>
        <a:latin typeface="Gill Sans"/>
        <a:ea typeface="MS Gothic" panose="020B0609070205080204" pitchFamily="49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1200" kern="1200">
        <a:solidFill>
          <a:schemeClr val="bg1"/>
        </a:solidFill>
        <a:latin typeface="Gill Sans"/>
        <a:ea typeface="MS Gothic" panose="020B0609070205080204" pitchFamily="49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1200" kern="1200">
        <a:solidFill>
          <a:schemeClr val="bg1"/>
        </a:solidFill>
        <a:latin typeface="Gill Sans"/>
        <a:ea typeface="MS Gothic" panose="020B0609070205080204" pitchFamily="49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bg1"/>
        </a:solidFill>
        <a:latin typeface="Gill Sans"/>
        <a:ea typeface="MS Gothic" panose="020B0609070205080204" pitchFamily="49" charset="-128"/>
        <a:cs typeface="+mn-cs"/>
      </a:defRPr>
    </a:lvl6pPr>
    <a:lvl7pPr marL="2743200" algn="l" defTabSz="914400" rtl="0" eaLnBrk="1" latinLnBrk="0" hangingPunct="1">
      <a:defRPr sz="1200" kern="1200">
        <a:solidFill>
          <a:schemeClr val="bg1"/>
        </a:solidFill>
        <a:latin typeface="Gill Sans"/>
        <a:ea typeface="MS Gothic" panose="020B0609070205080204" pitchFamily="49" charset="-128"/>
        <a:cs typeface="+mn-cs"/>
      </a:defRPr>
    </a:lvl7pPr>
    <a:lvl8pPr marL="3200400" algn="l" defTabSz="914400" rtl="0" eaLnBrk="1" latinLnBrk="0" hangingPunct="1">
      <a:defRPr sz="1200" kern="1200">
        <a:solidFill>
          <a:schemeClr val="bg1"/>
        </a:solidFill>
        <a:latin typeface="Gill Sans"/>
        <a:ea typeface="MS Gothic" panose="020B0609070205080204" pitchFamily="49" charset="-128"/>
        <a:cs typeface="+mn-cs"/>
      </a:defRPr>
    </a:lvl8pPr>
    <a:lvl9pPr marL="3657600" algn="l" defTabSz="914400" rtl="0" eaLnBrk="1" latinLnBrk="0" hangingPunct="1">
      <a:defRPr sz="1200" kern="1200">
        <a:solidFill>
          <a:schemeClr val="bg1"/>
        </a:solidFill>
        <a:latin typeface="Gill Sans"/>
        <a:ea typeface="MS Gothic" panose="020B0609070205080204" pitchFamily="49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439" autoAdjust="0"/>
    <p:restoredTop sz="62752"/>
  </p:normalViewPr>
  <p:slideViewPr>
    <p:cSldViewPr>
      <p:cViewPr varScale="1">
        <p:scale>
          <a:sx n="39" d="100"/>
          <a:sy n="39" d="100"/>
        </p:scale>
        <p:origin x="168" y="44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kentac-my.sharepoint.com/personal/cd613_kent_ac_uk/Documents/My%20Bitesize%20Workshops/Bitesize%20Descriptive%20Stats/Dog%20weight%20standard%20devi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kentac-my.sharepoint.com/personal/cd613_kent_ac_uk/Documents/My%20Bitesize%20Workshops/Bitesize%20Descriptive%20Stats/Dog%20weight%20standard%20devi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kentac-my.sharepoint.com/personal/cd613_kent_ac_uk/Documents/My%20Bitesize%20Workshops/Bitesize%20Descriptive%20Stats/Dog%20weight%20standard%20devi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kentac-my.sharepoint.com/personal/cd613_kent_ac_uk/Documents/My%20Bitesize%20Workshops/Bitesize%20Descriptive%20Stats/Dog%20weight%20standard%20devi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Sheet1!$B$9</c:f>
                <c:numCache>
                  <c:formatCode>General</c:formatCode>
                  <c:ptCount val="1"/>
                  <c:pt idx="0">
                    <c:v>5.3291650377896911</c:v>
                  </c:pt>
                </c:numCache>
              </c:numRef>
            </c:plus>
            <c:minus>
              <c:numRef>
                <c:f>Sheet1!$B$9</c:f>
                <c:numCache>
                  <c:formatCode>General</c:formatCode>
                  <c:ptCount val="1"/>
                  <c:pt idx="0">
                    <c:v>5.3291650377896911</c:v>
                  </c:pt>
                </c:numCache>
              </c:numRef>
            </c:minus>
            <c:spPr>
              <a:noFill/>
              <a:ln w="285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Sheet1!$C$2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94-45E7-997A-59B66E1950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627128"/>
        <c:axId val="343630408"/>
      </c:barChart>
      <c:catAx>
        <c:axId val="343627128"/>
        <c:scaling>
          <c:orientation val="minMax"/>
        </c:scaling>
        <c:delete val="1"/>
        <c:axPos val="b"/>
        <c:majorTickMark val="none"/>
        <c:minorTickMark val="none"/>
        <c:tickLblPos val="nextTo"/>
        <c:crossAx val="343630408"/>
        <c:crosses val="autoZero"/>
        <c:auto val="1"/>
        <c:lblAlgn val="ctr"/>
        <c:lblOffset val="100"/>
        <c:noMultiLvlLbl val="0"/>
      </c:catAx>
      <c:valAx>
        <c:axId val="343630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600">
                    <a:solidFill>
                      <a:sysClr val="windowText" lastClr="000000"/>
                    </a:solidFill>
                  </a:rPr>
                  <a:t> Weight</a:t>
                </a:r>
                <a:r>
                  <a:rPr lang="en-GB" sz="1600" baseline="0">
                    <a:solidFill>
                      <a:sysClr val="windowText" lastClr="000000"/>
                    </a:solidFill>
                  </a:rPr>
                  <a:t> (kg)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0.305185185185185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627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12700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fixedVal"/>
            <c:noEndCap val="0"/>
            <c:val val="2.15"/>
            <c:spPr>
              <a:noFill/>
              <a:ln w="285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Sheet1!$C$2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5A-CF49-8C61-35AC704522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627128"/>
        <c:axId val="343630408"/>
      </c:barChart>
      <c:catAx>
        <c:axId val="343627128"/>
        <c:scaling>
          <c:orientation val="minMax"/>
        </c:scaling>
        <c:delete val="1"/>
        <c:axPos val="b"/>
        <c:majorTickMark val="none"/>
        <c:minorTickMark val="none"/>
        <c:tickLblPos val="nextTo"/>
        <c:crossAx val="343630408"/>
        <c:crosses val="autoZero"/>
        <c:auto val="1"/>
        <c:lblAlgn val="ctr"/>
        <c:lblOffset val="100"/>
        <c:noMultiLvlLbl val="0"/>
      </c:catAx>
      <c:valAx>
        <c:axId val="343630408"/>
        <c:scaling>
          <c:orientation val="minMax"/>
          <c:max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600">
                    <a:solidFill>
                      <a:sysClr val="windowText" lastClr="000000"/>
                    </a:solidFill>
                  </a:rPr>
                  <a:t> Weight</a:t>
                </a:r>
                <a:r>
                  <a:rPr lang="en-GB" sz="1600" baseline="0">
                    <a:solidFill>
                      <a:sysClr val="windowText" lastClr="000000"/>
                    </a:solidFill>
                  </a:rPr>
                  <a:t> (kg)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0.305185185185185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627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12700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Sheet1!$B$9</c:f>
                <c:numCache>
                  <c:formatCode>General</c:formatCode>
                  <c:ptCount val="1"/>
                  <c:pt idx="0">
                    <c:v>5.3291650377896911</c:v>
                  </c:pt>
                </c:numCache>
              </c:numRef>
            </c:plus>
            <c:minus>
              <c:numRef>
                <c:f>Sheet1!$B$9</c:f>
                <c:numCache>
                  <c:formatCode>General</c:formatCode>
                  <c:ptCount val="1"/>
                  <c:pt idx="0">
                    <c:v>5.3291650377896911</c:v>
                  </c:pt>
                </c:numCache>
              </c:numRef>
            </c:minus>
            <c:spPr>
              <a:noFill/>
              <a:ln w="285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Sheet1!$C$2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FF-4A4D-A7CA-EC88F145B7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627128"/>
        <c:axId val="343630408"/>
      </c:barChart>
      <c:catAx>
        <c:axId val="343627128"/>
        <c:scaling>
          <c:orientation val="minMax"/>
        </c:scaling>
        <c:delete val="1"/>
        <c:axPos val="b"/>
        <c:majorTickMark val="none"/>
        <c:minorTickMark val="none"/>
        <c:tickLblPos val="nextTo"/>
        <c:crossAx val="343630408"/>
        <c:crosses val="autoZero"/>
        <c:auto val="1"/>
        <c:lblAlgn val="ctr"/>
        <c:lblOffset val="100"/>
        <c:noMultiLvlLbl val="0"/>
      </c:catAx>
      <c:valAx>
        <c:axId val="343630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600">
                    <a:solidFill>
                      <a:sysClr val="windowText" lastClr="000000"/>
                    </a:solidFill>
                  </a:rPr>
                  <a:t> Weight</a:t>
                </a:r>
                <a:r>
                  <a:rPr lang="en-GB" sz="1600" baseline="0">
                    <a:solidFill>
                      <a:sysClr val="windowText" lastClr="000000"/>
                    </a:solidFill>
                  </a:rPr>
                  <a:t> (kg)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0.305185185185185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627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12700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fixedVal"/>
            <c:noEndCap val="0"/>
            <c:val val="2.15"/>
            <c:spPr>
              <a:noFill/>
              <a:ln w="285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Sheet1!$C$2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1-9C40-86D9-076158E6BD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627128"/>
        <c:axId val="343630408"/>
      </c:barChart>
      <c:catAx>
        <c:axId val="343627128"/>
        <c:scaling>
          <c:orientation val="minMax"/>
        </c:scaling>
        <c:delete val="1"/>
        <c:axPos val="b"/>
        <c:majorTickMark val="none"/>
        <c:minorTickMark val="none"/>
        <c:tickLblPos val="nextTo"/>
        <c:crossAx val="343630408"/>
        <c:crosses val="autoZero"/>
        <c:auto val="1"/>
        <c:lblAlgn val="ctr"/>
        <c:lblOffset val="100"/>
        <c:noMultiLvlLbl val="0"/>
      </c:catAx>
      <c:valAx>
        <c:axId val="343630408"/>
        <c:scaling>
          <c:orientation val="minMax"/>
          <c:max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600">
                    <a:solidFill>
                      <a:sysClr val="windowText" lastClr="000000"/>
                    </a:solidFill>
                  </a:rPr>
                  <a:t> Weight</a:t>
                </a:r>
                <a:r>
                  <a:rPr lang="en-GB" sz="1600" baseline="0">
                    <a:solidFill>
                      <a:sysClr val="windowText" lastClr="000000"/>
                    </a:solidFill>
                  </a:rPr>
                  <a:t> (kg)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0.305185185185185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627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12700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3ED16-45C7-4E3A-9D97-AD70D472CD0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F2A534-40B8-4EAD-BB1A-1638A5349E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Descriptive Statistics </a:t>
          </a:r>
        </a:p>
      </dgm:t>
    </dgm:pt>
    <dgm:pt modelId="{C164FBAC-8F53-45DD-888E-E278AA4E8C22}" type="parTrans" cxnId="{A25B7A4C-6B99-48F0-B24B-F07C821E831A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8FFBE7-7C91-49AE-9D99-C2D17BE1C56C}" type="sibTrans" cxnId="{A25B7A4C-6B99-48F0-B24B-F07C821E831A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F845629-671C-4598-BF64-43C0187FB8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Visualizing data </a:t>
          </a:r>
        </a:p>
      </dgm:t>
    </dgm:pt>
    <dgm:pt modelId="{E7B82E84-8056-4A2D-A344-C95008E9FFEF}" type="parTrans" cxnId="{971A062F-C0DA-4320-AD56-B81B330D9148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E3F6B8-5276-4F8F-BCD5-FE772EB6C868}" type="sibTrans" cxnId="{971A062F-C0DA-4320-AD56-B81B330D9148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2870A6-9359-4D9E-859B-C559EDF7D1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Pivot tables</a:t>
          </a:r>
        </a:p>
      </dgm:t>
    </dgm:pt>
    <dgm:pt modelId="{319E2CFD-3C97-4E8C-9B25-72C788AB1291}" type="parTrans" cxnId="{55D5488B-6391-48A0-9F72-2247E8258B91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1FD786A-6AF9-40E8-A7D0-7A2976575F09}" type="sibTrans" cxnId="{55D5488B-6391-48A0-9F72-2247E8258B91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86FBD9-A071-450E-AA1B-D946F3D2A75A}" type="pres">
      <dgm:prSet presAssocID="{BD63ED16-45C7-4E3A-9D97-AD70D472CD0B}" presName="root" presStyleCnt="0">
        <dgm:presLayoutVars>
          <dgm:dir/>
          <dgm:resizeHandles val="exact"/>
        </dgm:presLayoutVars>
      </dgm:prSet>
      <dgm:spPr/>
    </dgm:pt>
    <dgm:pt modelId="{A6E6B66F-6543-4835-A19B-7AAEC5D92ADC}" type="pres">
      <dgm:prSet presAssocID="{D2F2A534-40B8-4EAD-BB1A-1638A5349EDB}" presName="compNode" presStyleCnt="0"/>
      <dgm:spPr/>
    </dgm:pt>
    <dgm:pt modelId="{DCEC576A-D6E6-4B53-8A08-1479709DBFC7}" type="pres">
      <dgm:prSet presAssocID="{D2F2A534-40B8-4EAD-BB1A-1638A5349ED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983ED31-75EA-4186-88B4-3EC12DF4E955}" type="pres">
      <dgm:prSet presAssocID="{D2F2A534-40B8-4EAD-BB1A-1638A5349EDB}" presName="spaceRect" presStyleCnt="0"/>
      <dgm:spPr/>
    </dgm:pt>
    <dgm:pt modelId="{A94FF9F2-1CC5-4D0D-9C24-8F40FC48D801}" type="pres">
      <dgm:prSet presAssocID="{D2F2A534-40B8-4EAD-BB1A-1638A5349EDB}" presName="textRect" presStyleLbl="revTx" presStyleIdx="0" presStyleCnt="3">
        <dgm:presLayoutVars>
          <dgm:chMax val="1"/>
          <dgm:chPref val="1"/>
        </dgm:presLayoutVars>
      </dgm:prSet>
      <dgm:spPr/>
    </dgm:pt>
    <dgm:pt modelId="{FC878A26-CCF7-42B8-9594-2B8FC0390F38}" type="pres">
      <dgm:prSet presAssocID="{DB8FFBE7-7C91-49AE-9D99-C2D17BE1C56C}" presName="sibTrans" presStyleCnt="0"/>
      <dgm:spPr/>
    </dgm:pt>
    <dgm:pt modelId="{472CFC48-6258-467B-9AC5-84D08B521F5E}" type="pres">
      <dgm:prSet presAssocID="{AF845629-671C-4598-BF64-43C0187FB87B}" presName="compNode" presStyleCnt="0"/>
      <dgm:spPr/>
    </dgm:pt>
    <dgm:pt modelId="{14D31E2F-2CEB-49BD-A4AC-A962221AE0F3}" type="pres">
      <dgm:prSet presAssocID="{AF845629-671C-4598-BF64-43C0187FB87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0060EDD6-EA0D-4C79-85A0-EF36BF936E1A}" type="pres">
      <dgm:prSet presAssocID="{AF845629-671C-4598-BF64-43C0187FB87B}" presName="spaceRect" presStyleCnt="0"/>
      <dgm:spPr/>
    </dgm:pt>
    <dgm:pt modelId="{5E9A750A-0F06-469D-83FC-F8E99A1963B8}" type="pres">
      <dgm:prSet presAssocID="{AF845629-671C-4598-BF64-43C0187FB87B}" presName="textRect" presStyleLbl="revTx" presStyleIdx="1" presStyleCnt="3">
        <dgm:presLayoutVars>
          <dgm:chMax val="1"/>
          <dgm:chPref val="1"/>
        </dgm:presLayoutVars>
      </dgm:prSet>
      <dgm:spPr/>
    </dgm:pt>
    <dgm:pt modelId="{AF665E17-C383-40FF-9886-C4701FB8D2FA}" type="pres">
      <dgm:prSet presAssocID="{DDE3F6B8-5276-4F8F-BCD5-FE772EB6C868}" presName="sibTrans" presStyleCnt="0"/>
      <dgm:spPr/>
    </dgm:pt>
    <dgm:pt modelId="{6200063B-0D4F-41F3-AE6B-141649A65691}" type="pres">
      <dgm:prSet presAssocID="{E82870A6-9359-4D9E-859B-C559EDF7D15D}" presName="compNode" presStyleCnt="0"/>
      <dgm:spPr/>
    </dgm:pt>
    <dgm:pt modelId="{D1C29471-02FE-4747-91A0-557E25A2C164}" type="pres">
      <dgm:prSet presAssocID="{E82870A6-9359-4D9E-859B-C559EDF7D15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3162D5C-6E58-40B6-9373-95C33F00B4CF}" type="pres">
      <dgm:prSet presAssocID="{E82870A6-9359-4D9E-859B-C559EDF7D15D}" presName="spaceRect" presStyleCnt="0"/>
      <dgm:spPr/>
    </dgm:pt>
    <dgm:pt modelId="{6DD462A7-AAF9-4EC7-AF7B-BDE7E36BB8D3}" type="pres">
      <dgm:prSet presAssocID="{E82870A6-9359-4D9E-859B-C559EDF7D15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014012-9732-48BB-A0F8-4B56B80E126C}" type="presOf" srcId="{D2F2A534-40B8-4EAD-BB1A-1638A5349EDB}" destId="{A94FF9F2-1CC5-4D0D-9C24-8F40FC48D801}" srcOrd="0" destOrd="0" presId="urn:microsoft.com/office/officeart/2018/2/layout/IconLabelList"/>
    <dgm:cxn modelId="{22A0BD20-8917-4FDD-B327-80B95099E17F}" type="presOf" srcId="{BD63ED16-45C7-4E3A-9D97-AD70D472CD0B}" destId="{9386FBD9-A071-450E-AA1B-D946F3D2A75A}" srcOrd="0" destOrd="0" presId="urn:microsoft.com/office/officeart/2018/2/layout/IconLabelList"/>
    <dgm:cxn modelId="{971A062F-C0DA-4320-AD56-B81B330D9148}" srcId="{BD63ED16-45C7-4E3A-9D97-AD70D472CD0B}" destId="{AF845629-671C-4598-BF64-43C0187FB87B}" srcOrd="1" destOrd="0" parTransId="{E7B82E84-8056-4A2D-A344-C95008E9FFEF}" sibTransId="{DDE3F6B8-5276-4F8F-BCD5-FE772EB6C868}"/>
    <dgm:cxn modelId="{A25B7A4C-6B99-48F0-B24B-F07C821E831A}" srcId="{BD63ED16-45C7-4E3A-9D97-AD70D472CD0B}" destId="{D2F2A534-40B8-4EAD-BB1A-1638A5349EDB}" srcOrd="0" destOrd="0" parTransId="{C164FBAC-8F53-45DD-888E-E278AA4E8C22}" sibTransId="{DB8FFBE7-7C91-49AE-9D99-C2D17BE1C56C}"/>
    <dgm:cxn modelId="{55D5488B-6391-48A0-9F72-2247E8258B91}" srcId="{BD63ED16-45C7-4E3A-9D97-AD70D472CD0B}" destId="{E82870A6-9359-4D9E-859B-C559EDF7D15D}" srcOrd="2" destOrd="0" parTransId="{319E2CFD-3C97-4E8C-9B25-72C788AB1291}" sibTransId="{61FD786A-6AF9-40E8-A7D0-7A2976575F09}"/>
    <dgm:cxn modelId="{357AB69F-F40C-40A4-B640-BBDC56BB4F29}" type="presOf" srcId="{AF845629-671C-4598-BF64-43C0187FB87B}" destId="{5E9A750A-0F06-469D-83FC-F8E99A1963B8}" srcOrd="0" destOrd="0" presId="urn:microsoft.com/office/officeart/2018/2/layout/IconLabelList"/>
    <dgm:cxn modelId="{B55506E8-E037-4A47-8E2B-34BEB5DF9B43}" type="presOf" srcId="{E82870A6-9359-4D9E-859B-C559EDF7D15D}" destId="{6DD462A7-AAF9-4EC7-AF7B-BDE7E36BB8D3}" srcOrd="0" destOrd="0" presId="urn:microsoft.com/office/officeart/2018/2/layout/IconLabelList"/>
    <dgm:cxn modelId="{8E71F427-1C3F-4004-AF88-99CACBB3AE9B}" type="presParOf" srcId="{9386FBD9-A071-450E-AA1B-D946F3D2A75A}" destId="{A6E6B66F-6543-4835-A19B-7AAEC5D92ADC}" srcOrd="0" destOrd="0" presId="urn:microsoft.com/office/officeart/2018/2/layout/IconLabelList"/>
    <dgm:cxn modelId="{E15C4306-D960-417A-A968-2640AED041E9}" type="presParOf" srcId="{A6E6B66F-6543-4835-A19B-7AAEC5D92ADC}" destId="{DCEC576A-D6E6-4B53-8A08-1479709DBFC7}" srcOrd="0" destOrd="0" presId="urn:microsoft.com/office/officeart/2018/2/layout/IconLabelList"/>
    <dgm:cxn modelId="{6E55A12B-B915-4121-9861-82DB8162084A}" type="presParOf" srcId="{A6E6B66F-6543-4835-A19B-7AAEC5D92ADC}" destId="{8983ED31-75EA-4186-88B4-3EC12DF4E955}" srcOrd="1" destOrd="0" presId="urn:microsoft.com/office/officeart/2018/2/layout/IconLabelList"/>
    <dgm:cxn modelId="{590A2204-F4A0-4ABC-92EB-AFF38F9A8AC6}" type="presParOf" srcId="{A6E6B66F-6543-4835-A19B-7AAEC5D92ADC}" destId="{A94FF9F2-1CC5-4D0D-9C24-8F40FC48D801}" srcOrd="2" destOrd="0" presId="urn:microsoft.com/office/officeart/2018/2/layout/IconLabelList"/>
    <dgm:cxn modelId="{EC1491E4-9EDE-44D9-8680-C6A08F3C41F3}" type="presParOf" srcId="{9386FBD9-A071-450E-AA1B-D946F3D2A75A}" destId="{FC878A26-CCF7-42B8-9594-2B8FC0390F38}" srcOrd="1" destOrd="0" presId="urn:microsoft.com/office/officeart/2018/2/layout/IconLabelList"/>
    <dgm:cxn modelId="{8B31FCBA-AC82-4C42-9A6B-7B4ED23C17B8}" type="presParOf" srcId="{9386FBD9-A071-450E-AA1B-D946F3D2A75A}" destId="{472CFC48-6258-467B-9AC5-84D08B521F5E}" srcOrd="2" destOrd="0" presId="urn:microsoft.com/office/officeart/2018/2/layout/IconLabelList"/>
    <dgm:cxn modelId="{916D6F55-F1B6-4804-8687-4D3D8B8C115A}" type="presParOf" srcId="{472CFC48-6258-467B-9AC5-84D08B521F5E}" destId="{14D31E2F-2CEB-49BD-A4AC-A962221AE0F3}" srcOrd="0" destOrd="0" presId="urn:microsoft.com/office/officeart/2018/2/layout/IconLabelList"/>
    <dgm:cxn modelId="{47FE3FA4-8ACD-4802-B472-C4D9814B41CF}" type="presParOf" srcId="{472CFC48-6258-467B-9AC5-84D08B521F5E}" destId="{0060EDD6-EA0D-4C79-85A0-EF36BF936E1A}" srcOrd="1" destOrd="0" presId="urn:microsoft.com/office/officeart/2018/2/layout/IconLabelList"/>
    <dgm:cxn modelId="{353D9EFC-0931-4EBE-B20B-B9EBDA7ACE1A}" type="presParOf" srcId="{472CFC48-6258-467B-9AC5-84D08B521F5E}" destId="{5E9A750A-0F06-469D-83FC-F8E99A1963B8}" srcOrd="2" destOrd="0" presId="urn:microsoft.com/office/officeart/2018/2/layout/IconLabelList"/>
    <dgm:cxn modelId="{B2C2072D-FDF2-4DA7-9C38-35A43EB02239}" type="presParOf" srcId="{9386FBD9-A071-450E-AA1B-D946F3D2A75A}" destId="{AF665E17-C383-40FF-9886-C4701FB8D2FA}" srcOrd="3" destOrd="0" presId="urn:microsoft.com/office/officeart/2018/2/layout/IconLabelList"/>
    <dgm:cxn modelId="{E23C5DF0-5887-43D6-B98F-DCD689562040}" type="presParOf" srcId="{9386FBD9-A071-450E-AA1B-D946F3D2A75A}" destId="{6200063B-0D4F-41F3-AE6B-141649A65691}" srcOrd="4" destOrd="0" presId="urn:microsoft.com/office/officeart/2018/2/layout/IconLabelList"/>
    <dgm:cxn modelId="{6E4281FE-6BCA-43B6-84B2-387C78DF6DAF}" type="presParOf" srcId="{6200063B-0D4F-41F3-AE6B-141649A65691}" destId="{D1C29471-02FE-4747-91A0-557E25A2C164}" srcOrd="0" destOrd="0" presId="urn:microsoft.com/office/officeart/2018/2/layout/IconLabelList"/>
    <dgm:cxn modelId="{5B562F49-024E-4BC1-A1BC-12721ABE778B}" type="presParOf" srcId="{6200063B-0D4F-41F3-AE6B-141649A65691}" destId="{E3162D5C-6E58-40B6-9373-95C33F00B4CF}" srcOrd="1" destOrd="0" presId="urn:microsoft.com/office/officeart/2018/2/layout/IconLabelList"/>
    <dgm:cxn modelId="{FE039BDF-364C-42A2-8AFC-8A36EAB8D9F8}" type="presParOf" srcId="{6200063B-0D4F-41F3-AE6B-141649A65691}" destId="{6DD462A7-AAF9-4EC7-AF7B-BDE7E36BB8D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EC576A-D6E6-4B53-8A08-1479709DBFC7}">
      <dsp:nvSpPr>
        <dsp:cNvPr id="0" name=""/>
        <dsp:cNvSpPr/>
      </dsp:nvSpPr>
      <dsp:spPr>
        <a:xfrm>
          <a:off x="1164786" y="1907365"/>
          <a:ext cx="1506196" cy="15061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FF9F2-1CC5-4D0D-9C24-8F40FC48D801}">
      <dsp:nvSpPr>
        <dsp:cNvPr id="0" name=""/>
        <dsp:cNvSpPr/>
      </dsp:nvSpPr>
      <dsp:spPr>
        <a:xfrm>
          <a:off x="244332" y="3806772"/>
          <a:ext cx="33471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Descriptive Statistics </a:t>
          </a:r>
        </a:p>
      </dsp:txBody>
      <dsp:txXfrm>
        <a:off x="244332" y="3806772"/>
        <a:ext cx="3347103" cy="720000"/>
      </dsp:txXfrm>
    </dsp:sp>
    <dsp:sp modelId="{14D31E2F-2CEB-49BD-A4AC-A962221AE0F3}">
      <dsp:nvSpPr>
        <dsp:cNvPr id="0" name=""/>
        <dsp:cNvSpPr/>
      </dsp:nvSpPr>
      <dsp:spPr>
        <a:xfrm>
          <a:off x="5097633" y="1907365"/>
          <a:ext cx="1506196" cy="15061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9A750A-0F06-469D-83FC-F8E99A1963B8}">
      <dsp:nvSpPr>
        <dsp:cNvPr id="0" name=""/>
        <dsp:cNvSpPr/>
      </dsp:nvSpPr>
      <dsp:spPr>
        <a:xfrm>
          <a:off x="4177179" y="3806772"/>
          <a:ext cx="33471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Visualizing data </a:t>
          </a:r>
        </a:p>
      </dsp:txBody>
      <dsp:txXfrm>
        <a:off x="4177179" y="3806772"/>
        <a:ext cx="3347103" cy="720000"/>
      </dsp:txXfrm>
    </dsp:sp>
    <dsp:sp modelId="{D1C29471-02FE-4747-91A0-557E25A2C164}">
      <dsp:nvSpPr>
        <dsp:cNvPr id="0" name=""/>
        <dsp:cNvSpPr/>
      </dsp:nvSpPr>
      <dsp:spPr>
        <a:xfrm>
          <a:off x="9030479" y="1907365"/>
          <a:ext cx="1506196" cy="15061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462A7-AAF9-4EC7-AF7B-BDE7E36BB8D3}">
      <dsp:nvSpPr>
        <dsp:cNvPr id="0" name=""/>
        <dsp:cNvSpPr/>
      </dsp:nvSpPr>
      <dsp:spPr>
        <a:xfrm>
          <a:off x="8110026" y="3806772"/>
          <a:ext cx="33471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Pivot tables</a:t>
          </a:r>
        </a:p>
      </dsp:txBody>
      <dsp:txXfrm>
        <a:off x="8110026" y="3806772"/>
        <a:ext cx="334710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302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1746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49937" cy="431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>
            <a:extLst>
              <a:ext uri="{FF2B5EF4-FFF2-40B4-BE49-F238E27FC236}">
                <a16:creationId xmlns:a16="http://schemas.microsoft.com/office/drawing/2014/main" id="{54C161D6-83BF-7017-C09B-BCCC7988DA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30250"/>
            <a:ext cx="4800600" cy="36004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EF4D61E2-12B5-F6A4-7478-0756552FC4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336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891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73FA-CBC3-4E8E-AB7E-D17E626C479F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514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73FA-CBC3-4E8E-AB7E-D17E626C479F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905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73FA-CBC3-4E8E-AB7E-D17E626C479F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546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159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73FA-CBC3-4E8E-AB7E-D17E626C479F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864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73FA-CBC3-4E8E-AB7E-D17E626C479F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667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73FA-CBC3-4E8E-AB7E-D17E626C479F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413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868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001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58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73FA-CBC3-4E8E-AB7E-D17E626C479F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600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939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77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52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30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67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63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712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033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08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/Users/</a:t>
            </a:r>
            <a:r>
              <a:rPr lang="en-US" dirty="0" err="1"/>
              <a:t>laurenkay</a:t>
            </a:r>
            <a:r>
              <a:rPr lang="en-US" dirty="0"/>
              <a:t>/POSTDOC_UVI/courses/MES503_F25/</a:t>
            </a:r>
            <a:r>
              <a:rPr lang="en-US" dirty="0" err="1"/>
              <a:t>pres</a:t>
            </a:r>
            <a:r>
              <a:rPr lang="en-US" dirty="0"/>
              <a:t>/week2/week1_activity1_answers_LO.xlsx </a:t>
            </a:r>
          </a:p>
        </p:txBody>
      </p:sp>
    </p:spTree>
    <p:extLst>
      <p:ext uri="{BB962C8B-B14F-4D97-AF65-F5344CB8AC3E}">
        <p14:creationId xmlns:p14="http://schemas.microsoft.com/office/powerpoint/2010/main" val="23334743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00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18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19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60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603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29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D73FA-CBC3-4E8E-AB7E-D17E626C479F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54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470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1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28950"/>
            <a:ext cx="11053763" cy="20907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6088"/>
            <a:ext cx="9101137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5011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636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88938"/>
            <a:ext cx="2924175" cy="8328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88938"/>
            <a:ext cx="8624888" cy="8328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3984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241" y="3029446"/>
            <a:ext cx="11052731" cy="2090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482" y="5526141"/>
            <a:ext cx="9102249" cy="2492181"/>
          </a:xfrm>
        </p:spPr>
        <p:txBody>
          <a:bodyPr/>
          <a:lstStyle>
            <a:lvl1pPr marL="0" indent="0" algn="ctr">
              <a:buNone/>
              <a:defRPr/>
            </a:lvl1pPr>
            <a:lvl2pPr marL="650138" indent="0" algn="ctr">
              <a:buNone/>
              <a:defRPr/>
            </a:lvl2pPr>
            <a:lvl3pPr marL="1300277" indent="0" algn="ctr">
              <a:buNone/>
              <a:defRPr/>
            </a:lvl3pPr>
            <a:lvl4pPr marL="1950415" indent="0" algn="ctr">
              <a:buNone/>
              <a:defRPr/>
            </a:lvl4pPr>
            <a:lvl5pPr marL="2600554" indent="0" algn="ctr">
              <a:buNone/>
              <a:defRPr/>
            </a:lvl5pPr>
            <a:lvl6pPr marL="3250692" indent="0" algn="ctr">
              <a:buNone/>
              <a:defRPr/>
            </a:lvl6pPr>
            <a:lvl7pPr marL="3900830" indent="0" algn="ctr">
              <a:buNone/>
              <a:defRPr/>
            </a:lvl7pPr>
            <a:lvl8pPr marL="4550969" indent="0" algn="ctr">
              <a:buNone/>
              <a:defRPr/>
            </a:lvl8pPr>
            <a:lvl9pPr marL="520110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57200" eaLnBrk="1" hangingPunct="1">
              <a:defRPr>
                <a:latin typeface="Gill Sans"/>
                <a:ea typeface="MS Gothic" panose="020B0609070205080204" pitchFamily="49" charset="-128"/>
              </a:defRPr>
            </a:lvl1pPr>
          </a:lstStyle>
          <a:p>
            <a:pPr>
              <a:defRPr/>
            </a:pPr>
            <a:fld id="{1E70518C-1FB2-4B7F-92ED-8735684CF5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008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57200" eaLnBrk="1" hangingPunct="1">
              <a:defRPr>
                <a:latin typeface="Gill Sans"/>
                <a:ea typeface="MS Gothic" panose="020B0609070205080204" pitchFamily="49" charset="-128"/>
              </a:defRPr>
            </a:lvl1pPr>
          </a:lstStyle>
          <a:p>
            <a:pPr>
              <a:defRPr/>
            </a:pPr>
            <a:fld id="{5305DE29-D8E3-44D2-A4D7-594A6D5B89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336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64" y="6266572"/>
            <a:ext cx="11052731" cy="1936858"/>
          </a:xfrm>
        </p:spPr>
        <p:txBody>
          <a:bodyPr anchor="t"/>
          <a:lstStyle>
            <a:lvl1pPr algn="l">
              <a:defRPr sz="568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64" y="4133320"/>
            <a:ext cx="11052731" cy="2133252"/>
          </a:xfrm>
        </p:spPr>
        <p:txBody>
          <a:bodyPr anchor="b"/>
          <a:lstStyle>
            <a:lvl1pPr marL="0" indent="0">
              <a:buNone/>
              <a:defRPr sz="2844"/>
            </a:lvl1pPr>
            <a:lvl2pPr marL="650138" indent="0">
              <a:buNone/>
              <a:defRPr sz="2560"/>
            </a:lvl2pPr>
            <a:lvl3pPr marL="1300277" indent="0">
              <a:buNone/>
              <a:defRPr sz="2275"/>
            </a:lvl3pPr>
            <a:lvl4pPr marL="1950415" indent="0">
              <a:buNone/>
              <a:defRPr sz="1991"/>
            </a:lvl4pPr>
            <a:lvl5pPr marL="2600554" indent="0">
              <a:buNone/>
              <a:defRPr sz="1991"/>
            </a:lvl5pPr>
            <a:lvl6pPr marL="3250692" indent="0">
              <a:buNone/>
              <a:defRPr sz="1991"/>
            </a:lvl6pPr>
            <a:lvl7pPr marL="3900830" indent="0">
              <a:buNone/>
              <a:defRPr sz="1991"/>
            </a:lvl7pPr>
            <a:lvl8pPr marL="4550969" indent="0">
              <a:buNone/>
              <a:defRPr sz="1991"/>
            </a:lvl8pPr>
            <a:lvl9pPr marL="5201107" indent="0">
              <a:buNone/>
              <a:defRPr sz="199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57200" eaLnBrk="1" hangingPunct="1">
              <a:defRPr>
                <a:latin typeface="Gill Sans"/>
                <a:ea typeface="MS Gothic" panose="020B0609070205080204" pitchFamily="49" charset="-128"/>
              </a:defRPr>
            </a:lvl1pPr>
          </a:lstStyle>
          <a:p>
            <a:pPr>
              <a:defRPr/>
            </a:pPr>
            <a:fld id="{57E1E72B-F0F5-4F2F-B3E6-7F45066AEA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7954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241" y="2817248"/>
            <a:ext cx="5418005" cy="5851208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9967" y="2817248"/>
            <a:ext cx="5418005" cy="5851208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57200" eaLnBrk="1" hangingPunct="1">
              <a:defRPr>
                <a:latin typeface="Gill Sans"/>
                <a:ea typeface="MS Gothic" panose="020B0609070205080204" pitchFamily="49" charset="-128"/>
              </a:defRPr>
            </a:lvl1pPr>
          </a:lstStyle>
          <a:p>
            <a:pPr>
              <a:defRPr/>
            </a:pPr>
            <a:fld id="{ED65BB56-1E41-49A7-99D1-EAC19096A1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974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161" y="390532"/>
            <a:ext cx="11702892" cy="162533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161" y="2182916"/>
            <a:ext cx="5745344" cy="90973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138" indent="0">
              <a:buNone/>
              <a:defRPr sz="2844" b="1"/>
            </a:lvl2pPr>
            <a:lvl3pPr marL="1300277" indent="0">
              <a:buNone/>
              <a:defRPr sz="2560" b="1"/>
            </a:lvl3pPr>
            <a:lvl4pPr marL="1950415" indent="0">
              <a:buNone/>
              <a:defRPr sz="2275" b="1"/>
            </a:lvl4pPr>
            <a:lvl5pPr marL="2600554" indent="0">
              <a:buNone/>
              <a:defRPr sz="2275" b="1"/>
            </a:lvl5pPr>
            <a:lvl6pPr marL="3250692" indent="0">
              <a:buNone/>
              <a:defRPr sz="2275" b="1"/>
            </a:lvl6pPr>
            <a:lvl7pPr marL="3900830" indent="0">
              <a:buNone/>
              <a:defRPr sz="2275" b="1"/>
            </a:lvl7pPr>
            <a:lvl8pPr marL="4550969" indent="0">
              <a:buNone/>
              <a:defRPr sz="2275" b="1"/>
            </a:lvl8pPr>
            <a:lvl9pPr marL="5201107" indent="0">
              <a:buNone/>
              <a:defRPr sz="22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161" y="3092652"/>
            <a:ext cx="5745344" cy="5618695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5"/>
            </a:lvl4pPr>
            <a:lvl5pPr>
              <a:defRPr sz="2275"/>
            </a:lvl5pPr>
            <a:lvl6pPr>
              <a:defRPr sz="2275"/>
            </a:lvl6pPr>
            <a:lvl7pPr>
              <a:defRPr sz="2275"/>
            </a:lvl7pPr>
            <a:lvl8pPr>
              <a:defRPr sz="2275"/>
            </a:lvl8pPr>
            <a:lvl9pPr>
              <a:defRPr sz="22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452" y="2182916"/>
            <a:ext cx="5747601" cy="90973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138" indent="0">
              <a:buNone/>
              <a:defRPr sz="2844" b="1"/>
            </a:lvl2pPr>
            <a:lvl3pPr marL="1300277" indent="0">
              <a:buNone/>
              <a:defRPr sz="2560" b="1"/>
            </a:lvl3pPr>
            <a:lvl4pPr marL="1950415" indent="0">
              <a:buNone/>
              <a:defRPr sz="2275" b="1"/>
            </a:lvl4pPr>
            <a:lvl5pPr marL="2600554" indent="0">
              <a:buNone/>
              <a:defRPr sz="2275" b="1"/>
            </a:lvl5pPr>
            <a:lvl6pPr marL="3250692" indent="0">
              <a:buNone/>
              <a:defRPr sz="2275" b="1"/>
            </a:lvl6pPr>
            <a:lvl7pPr marL="3900830" indent="0">
              <a:buNone/>
              <a:defRPr sz="2275" b="1"/>
            </a:lvl7pPr>
            <a:lvl8pPr marL="4550969" indent="0">
              <a:buNone/>
              <a:defRPr sz="2275" b="1"/>
            </a:lvl8pPr>
            <a:lvl9pPr marL="5201107" indent="0">
              <a:buNone/>
              <a:defRPr sz="22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452" y="3092652"/>
            <a:ext cx="5747601" cy="5618695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5"/>
            </a:lvl4pPr>
            <a:lvl5pPr>
              <a:defRPr sz="2275"/>
            </a:lvl5pPr>
            <a:lvl6pPr>
              <a:defRPr sz="2275"/>
            </a:lvl6pPr>
            <a:lvl7pPr>
              <a:defRPr sz="2275"/>
            </a:lvl7pPr>
            <a:lvl8pPr>
              <a:defRPr sz="2275"/>
            </a:lvl8pPr>
            <a:lvl9pPr>
              <a:defRPr sz="22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57200" eaLnBrk="1" hangingPunct="1">
              <a:defRPr>
                <a:latin typeface="Gill Sans"/>
                <a:ea typeface="MS Gothic" panose="020B0609070205080204" pitchFamily="49" charset="-128"/>
              </a:defRPr>
            </a:lvl1pPr>
          </a:lstStyle>
          <a:p>
            <a:pPr>
              <a:defRPr/>
            </a:pPr>
            <a:fld id="{13F1AB18-4FEF-4798-A150-7144AEDECA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181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57200" eaLnBrk="1" hangingPunct="1">
              <a:defRPr>
                <a:latin typeface="Gill Sans"/>
                <a:ea typeface="MS Gothic" panose="020B0609070205080204" pitchFamily="49" charset="-128"/>
              </a:defRPr>
            </a:lvl1pPr>
          </a:lstStyle>
          <a:p>
            <a:pPr>
              <a:defRPr/>
            </a:pPr>
            <a:fld id="{0A24391F-5F91-4EB2-90C3-2ECA93D0CD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477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57200" eaLnBrk="1" hangingPunct="1">
              <a:defRPr>
                <a:latin typeface="Gill Sans"/>
                <a:ea typeface="MS Gothic" panose="020B0609070205080204" pitchFamily="49" charset="-128"/>
              </a:defRPr>
            </a:lvl1pPr>
          </a:lstStyle>
          <a:p>
            <a:pPr>
              <a:defRPr/>
            </a:pPr>
            <a:fld id="{686D1276-0F45-4511-837F-48B1DF36A9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4776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162" y="388275"/>
            <a:ext cx="4277967" cy="1652424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3895" y="388275"/>
            <a:ext cx="7269157" cy="8323073"/>
          </a:xfrm>
        </p:spPr>
        <p:txBody>
          <a:bodyPr/>
          <a:lstStyle>
            <a:lvl1pPr>
              <a:defRPr sz="4550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162" y="2040700"/>
            <a:ext cx="4277967" cy="6670648"/>
          </a:xfrm>
        </p:spPr>
        <p:txBody>
          <a:bodyPr/>
          <a:lstStyle>
            <a:lvl1pPr marL="0" indent="0">
              <a:buNone/>
              <a:defRPr sz="1991"/>
            </a:lvl1pPr>
            <a:lvl2pPr marL="650138" indent="0">
              <a:buNone/>
              <a:defRPr sz="1706"/>
            </a:lvl2pPr>
            <a:lvl3pPr marL="1300277" indent="0">
              <a:buNone/>
              <a:defRPr sz="1422"/>
            </a:lvl3pPr>
            <a:lvl4pPr marL="1950415" indent="0">
              <a:buNone/>
              <a:defRPr sz="1280"/>
            </a:lvl4pPr>
            <a:lvl5pPr marL="2600554" indent="0">
              <a:buNone/>
              <a:defRPr sz="1280"/>
            </a:lvl5pPr>
            <a:lvl6pPr marL="3250692" indent="0">
              <a:buNone/>
              <a:defRPr sz="1280"/>
            </a:lvl6pPr>
            <a:lvl7pPr marL="3900830" indent="0">
              <a:buNone/>
              <a:defRPr sz="1280"/>
            </a:lvl7pPr>
            <a:lvl8pPr marL="4550969" indent="0">
              <a:buNone/>
              <a:defRPr sz="1280"/>
            </a:lvl8pPr>
            <a:lvl9pPr marL="5201107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57200" eaLnBrk="1" hangingPunct="1">
              <a:defRPr>
                <a:latin typeface="Gill Sans"/>
                <a:ea typeface="MS Gothic" panose="020B0609070205080204" pitchFamily="49" charset="-128"/>
              </a:defRPr>
            </a:lvl1pPr>
          </a:lstStyle>
          <a:p>
            <a:pPr>
              <a:defRPr/>
            </a:pPr>
            <a:fld id="{39DDA9BE-3A82-4926-9EC6-737D1D26BB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9354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bg1"/>
              </a:buClr>
              <a:buFont typeface="Comic Sans MS" pitchFamily="66" charset="0"/>
              <a:buChar char="–"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buFont typeface="Arial" pitchFamily="34" charset="0"/>
              <a:buChar char="•"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buFont typeface="Arial" pitchFamily="34" charset="0"/>
              <a:buChar char="•"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/>
              </a:buClr>
              <a:buFont typeface="Arial" pitchFamily="34" charset="0"/>
              <a:buChar char="•"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75697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721" y="6826409"/>
            <a:ext cx="7801928" cy="805896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8721" y="871360"/>
            <a:ext cx="7801928" cy="5851208"/>
          </a:xfrm>
        </p:spPr>
        <p:txBody>
          <a:bodyPr/>
          <a:lstStyle>
            <a:lvl1pPr marL="0" indent="0">
              <a:buNone/>
              <a:defRPr sz="4550"/>
            </a:lvl1pPr>
            <a:lvl2pPr marL="650138" indent="0">
              <a:buNone/>
              <a:defRPr sz="3982"/>
            </a:lvl2pPr>
            <a:lvl3pPr marL="1300277" indent="0">
              <a:buNone/>
              <a:defRPr sz="3413"/>
            </a:lvl3pPr>
            <a:lvl4pPr marL="1950415" indent="0">
              <a:buNone/>
              <a:defRPr sz="2844"/>
            </a:lvl4pPr>
            <a:lvl5pPr marL="2600554" indent="0">
              <a:buNone/>
              <a:defRPr sz="2844"/>
            </a:lvl5pPr>
            <a:lvl6pPr marL="3250692" indent="0">
              <a:buNone/>
              <a:defRPr sz="2844"/>
            </a:lvl6pPr>
            <a:lvl7pPr marL="3900830" indent="0">
              <a:buNone/>
              <a:defRPr sz="2844"/>
            </a:lvl7pPr>
            <a:lvl8pPr marL="4550969" indent="0">
              <a:buNone/>
              <a:defRPr sz="2844"/>
            </a:lvl8pPr>
            <a:lvl9pPr marL="5201107" indent="0">
              <a:buNone/>
              <a:defRPr sz="2844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8721" y="7632306"/>
            <a:ext cx="7801928" cy="1144506"/>
          </a:xfrm>
        </p:spPr>
        <p:txBody>
          <a:bodyPr/>
          <a:lstStyle>
            <a:lvl1pPr marL="0" indent="0">
              <a:buNone/>
              <a:defRPr sz="1991"/>
            </a:lvl1pPr>
            <a:lvl2pPr marL="650138" indent="0">
              <a:buNone/>
              <a:defRPr sz="1706"/>
            </a:lvl2pPr>
            <a:lvl3pPr marL="1300277" indent="0">
              <a:buNone/>
              <a:defRPr sz="1422"/>
            </a:lvl3pPr>
            <a:lvl4pPr marL="1950415" indent="0">
              <a:buNone/>
              <a:defRPr sz="1280"/>
            </a:lvl4pPr>
            <a:lvl5pPr marL="2600554" indent="0">
              <a:buNone/>
              <a:defRPr sz="1280"/>
            </a:lvl5pPr>
            <a:lvl6pPr marL="3250692" indent="0">
              <a:buNone/>
              <a:defRPr sz="1280"/>
            </a:lvl6pPr>
            <a:lvl7pPr marL="3900830" indent="0">
              <a:buNone/>
              <a:defRPr sz="1280"/>
            </a:lvl7pPr>
            <a:lvl8pPr marL="4550969" indent="0">
              <a:buNone/>
              <a:defRPr sz="1280"/>
            </a:lvl8pPr>
            <a:lvl9pPr marL="5201107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57200" eaLnBrk="1" hangingPunct="1">
              <a:defRPr>
                <a:latin typeface="Gill Sans"/>
                <a:ea typeface="MS Gothic" panose="020B0609070205080204" pitchFamily="49" charset="-128"/>
              </a:defRPr>
            </a:lvl1pPr>
          </a:lstStyle>
          <a:p>
            <a:pPr>
              <a:defRPr/>
            </a:pPr>
            <a:fld id="{57C9DF5A-037E-48A1-B71B-3D896EDF0E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077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57200" eaLnBrk="1" hangingPunct="1">
              <a:defRPr>
                <a:latin typeface="Gill Sans"/>
                <a:ea typeface="MS Gothic" panose="020B0609070205080204" pitchFamily="49" charset="-128"/>
              </a:defRPr>
            </a:lvl1pPr>
          </a:lstStyle>
          <a:p>
            <a:pPr>
              <a:defRPr/>
            </a:pPr>
            <a:fld id="{6BD523A5-A3D8-4539-A07C-FD937F5DE0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98072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64789" y="866846"/>
            <a:ext cx="2763183" cy="78016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241" y="866846"/>
            <a:ext cx="8072828" cy="78016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57200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57200" eaLnBrk="1" hangingPunct="1">
              <a:defRPr>
                <a:latin typeface="Gill Sans"/>
                <a:ea typeface="MS Gothic" panose="020B0609070205080204" pitchFamily="49" charset="-128"/>
              </a:defRPr>
            </a:lvl1pPr>
          </a:lstStyle>
          <a:p>
            <a:pPr>
              <a:defRPr/>
            </a:pPr>
            <a:fld id="{C46409B5-E4C1-45B8-8D60-1B15C99846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5024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5863"/>
            <a:ext cx="11052175" cy="193833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2175" cy="213201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705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82825"/>
            <a:ext cx="5773738" cy="6434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7013" y="2282825"/>
            <a:ext cx="5775325" cy="6434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4044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1463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8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6750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6750" cy="5618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8707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319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558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6725" cy="1651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3175" y="388938"/>
            <a:ext cx="7269163" cy="8321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39938"/>
            <a:ext cx="4276725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489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938" y="6826250"/>
            <a:ext cx="7802562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7938" y="871538"/>
            <a:ext cx="7802562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7938" y="7632700"/>
            <a:ext cx="7802562" cy="11445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158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50875" y="388938"/>
            <a:ext cx="11701463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0875" y="2282825"/>
            <a:ext cx="11701463" cy="643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 spc="300">
          <a:solidFill>
            <a:srgbClr val="FFFF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00"/>
          </a:solidFill>
          <a:latin typeface="Comic Sans MS" pitchFamily="66" charset="0"/>
          <a:ea typeface="ヒラギノ角ゴ ProN W3" charset="0"/>
          <a:cs typeface="ヒラギノ角ゴ ProN W3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00"/>
          </a:solidFill>
          <a:latin typeface="Comic Sans MS" pitchFamily="66" charset="0"/>
          <a:ea typeface="ヒラギノ角ゴ ProN W3" charset="0"/>
          <a:cs typeface="ヒラギノ角ゴ ProN W3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00"/>
          </a:solidFill>
          <a:latin typeface="Comic Sans MS" pitchFamily="66" charset="0"/>
          <a:ea typeface="ヒラギノ角ゴ ProN W3" charset="0"/>
          <a:cs typeface="ヒラギノ角ゴ ProN W3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FFFF00"/>
          </a:solidFill>
          <a:latin typeface="Comic Sans MS" pitchFamily="66" charset="0"/>
          <a:ea typeface="ヒラギノ角ゴ ProN W3" charset="0"/>
          <a:cs typeface="ヒラギノ角ゴ ProN W3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</a:defRPr>
      </a:lvl9pPr>
    </p:titleStyle>
    <p:bodyStyle>
      <a:lvl1pPr marL="342900" indent="-342900" algn="l" defTabSz="457200" rtl="0" eaLnBrk="0" fontAlgn="base" hangingPunct="0">
        <a:spcBef>
          <a:spcPts val="24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defRPr sz="3600" b="0" spc="3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0" fontAlgn="base" hangingPunct="0">
        <a:spcBef>
          <a:spcPts val="2400"/>
        </a:spcBef>
        <a:spcAft>
          <a:spcPct val="0"/>
        </a:spcAft>
        <a:buClr>
          <a:schemeClr val="bg1"/>
        </a:buClr>
        <a:buSzPct val="100000"/>
        <a:buFont typeface="Comic Sans MS" panose="030F0702030302020204" pitchFamily="66" charset="0"/>
        <a:buChar char="–"/>
        <a:defRPr sz="2800" b="0" spc="3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0" fontAlgn="base" hangingPunct="0">
        <a:spcBef>
          <a:spcPts val="2400"/>
        </a:spcBef>
        <a:spcAft>
          <a:spcPct val="0"/>
        </a:spcAft>
        <a:buClr>
          <a:schemeClr val="bg1"/>
        </a:buClr>
        <a:buSzPct val="100000"/>
        <a:buFont typeface="Comic Sans MS" panose="030F0702030302020204" pitchFamily="66" charset="0"/>
        <a:buChar char="–"/>
        <a:defRPr sz="2800" b="0" spc="3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0" fontAlgn="base" hangingPunct="0">
        <a:spcBef>
          <a:spcPts val="24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defRPr sz="2800" b="0" spc="3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0" fontAlgn="base" hangingPunct="0">
        <a:spcBef>
          <a:spcPts val="24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defRPr sz="2800" b="0" spc="3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fontAlgn="base">
        <a:spcBef>
          <a:spcPts val="24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2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24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2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24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2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24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2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74725" y="866775"/>
            <a:ext cx="11053763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2817813"/>
            <a:ext cx="11053763" cy="584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74725" y="8885238"/>
            <a:ext cx="270986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1300277">
              <a:defRPr sz="1991">
                <a:solidFill>
                  <a:srgbClr val="FFFF00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43413" y="8885238"/>
            <a:ext cx="4116387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1300277">
              <a:defRPr sz="1991">
                <a:solidFill>
                  <a:srgbClr val="FFFF00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18625" y="8885238"/>
            <a:ext cx="270986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1300277">
              <a:defRPr sz="1991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20DA894-2752-4F2A-9327-D5D2A4B4D0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2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2"/>
          </a:solidFill>
          <a:latin typeface="Arial" pitchFamily="-105" charset="0"/>
          <a:ea typeface="MS PGothic" panose="020B0600070205080204" pitchFamily="34" charset="-128"/>
          <a:cs typeface="ＭＳ Ｐゴシック" pitchFamily="-10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2"/>
          </a:solidFill>
          <a:latin typeface="Arial" pitchFamily="-105" charset="0"/>
          <a:ea typeface="MS PGothic" panose="020B0600070205080204" pitchFamily="34" charset="-128"/>
          <a:cs typeface="ＭＳ Ｐゴシック" pitchFamily="-10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2"/>
          </a:solidFill>
          <a:latin typeface="Arial" pitchFamily="-105" charset="0"/>
          <a:ea typeface="MS PGothic" panose="020B0600070205080204" pitchFamily="34" charset="-128"/>
          <a:cs typeface="ＭＳ Ｐゴシック" pitchFamily="-10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2"/>
          </a:solidFill>
          <a:latin typeface="Arial" pitchFamily="-105" charset="0"/>
          <a:ea typeface="MS PGothic" panose="020B0600070205080204" pitchFamily="34" charset="-128"/>
          <a:cs typeface="ＭＳ Ｐゴシック" pitchFamily="-105" charset="-128"/>
        </a:defRPr>
      </a:lvl5pPr>
      <a:lvl6pPr marL="650138" algn="ctr" rtl="0" fontAlgn="base">
        <a:spcBef>
          <a:spcPct val="0"/>
        </a:spcBef>
        <a:spcAft>
          <a:spcPct val="0"/>
        </a:spcAft>
        <a:defRPr sz="6257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6pPr>
      <a:lvl7pPr marL="1300277" algn="ctr" rtl="0" fontAlgn="base">
        <a:spcBef>
          <a:spcPct val="0"/>
        </a:spcBef>
        <a:spcAft>
          <a:spcPct val="0"/>
        </a:spcAft>
        <a:defRPr sz="6257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7pPr>
      <a:lvl8pPr marL="1950415" algn="ctr" rtl="0" fontAlgn="base">
        <a:spcBef>
          <a:spcPct val="0"/>
        </a:spcBef>
        <a:spcAft>
          <a:spcPct val="0"/>
        </a:spcAft>
        <a:defRPr sz="6257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8pPr>
      <a:lvl9pPr marL="2600554" algn="ctr" rtl="0" fontAlgn="base">
        <a:spcBef>
          <a:spcPct val="0"/>
        </a:spcBef>
        <a:spcAft>
          <a:spcPct val="0"/>
        </a:spcAft>
        <a:defRPr sz="6257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487363" indent="-487363" algn="l" rtl="0" eaLnBrk="0" fontAlgn="base" hangingPunct="0">
        <a:spcBef>
          <a:spcPct val="20000"/>
        </a:spcBef>
        <a:spcAft>
          <a:spcPct val="0"/>
        </a:spcAft>
        <a:buChar char="•"/>
        <a:defRPr sz="45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1055688" indent="-404813" algn="l" rtl="0" eaLnBrk="0" fontAlgn="base" hangingPunct="0">
        <a:spcBef>
          <a:spcPct val="20000"/>
        </a:spcBef>
        <a:spcAft>
          <a:spcPct val="0"/>
        </a:spcAft>
        <a:buChar char="–"/>
        <a:defRPr sz="39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624013" indent="-32385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2274888" indent="-3238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924175" indent="-32385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3575761" indent="-325069" algn="l" rtl="0" fontAlgn="base">
        <a:spcBef>
          <a:spcPct val="20000"/>
        </a:spcBef>
        <a:spcAft>
          <a:spcPct val="0"/>
        </a:spcAft>
        <a:buChar char="»"/>
        <a:defRPr sz="2844">
          <a:solidFill>
            <a:schemeClr val="tx1"/>
          </a:solidFill>
          <a:latin typeface="+mn-lt"/>
          <a:ea typeface="+mn-ea"/>
        </a:defRPr>
      </a:lvl6pPr>
      <a:lvl7pPr marL="4225900" indent="-325069" algn="l" rtl="0" fontAlgn="base">
        <a:spcBef>
          <a:spcPct val="20000"/>
        </a:spcBef>
        <a:spcAft>
          <a:spcPct val="0"/>
        </a:spcAft>
        <a:buChar char="»"/>
        <a:defRPr sz="2844">
          <a:solidFill>
            <a:schemeClr val="tx1"/>
          </a:solidFill>
          <a:latin typeface="+mn-lt"/>
          <a:ea typeface="+mn-ea"/>
        </a:defRPr>
      </a:lvl7pPr>
      <a:lvl8pPr marL="4876038" indent="-325069" algn="l" rtl="0" fontAlgn="base">
        <a:spcBef>
          <a:spcPct val="20000"/>
        </a:spcBef>
        <a:spcAft>
          <a:spcPct val="0"/>
        </a:spcAft>
        <a:buChar char="»"/>
        <a:defRPr sz="2844">
          <a:solidFill>
            <a:schemeClr val="tx1"/>
          </a:solidFill>
          <a:latin typeface="+mn-lt"/>
          <a:ea typeface="+mn-ea"/>
        </a:defRPr>
      </a:lvl8pPr>
      <a:lvl9pPr marL="5526176" indent="-325069" algn="l" rtl="0" fontAlgn="base">
        <a:spcBef>
          <a:spcPct val="20000"/>
        </a:spcBef>
        <a:spcAft>
          <a:spcPct val="0"/>
        </a:spcAft>
        <a:buChar char="»"/>
        <a:defRPr sz="2844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5013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65013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65013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65013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65013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65013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65013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65013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65013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0.png"/><Relationship Id="rId4" Type="http://schemas.openxmlformats.org/officeDocument/2006/relationships/hyperlink" Target="https://laurenkolinger.github.io/labmanual_mes503_f25/qmd/week2_2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urenkolinger.github.io/labmanual_mes503_f25/qmd/week2_2.html" TargetMode="External"/><Relationship Id="rId5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s12237-020-00694-4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laurenkay/POSTDOC_UVI/courses/MES503_F25/pres/week2/2week2_demo_assignment.xlsx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laurenkay/POSTDOC_UVI/courses/MES503_F25/pres/week2/week1_activity1_answers_LO.xls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laurenkay/POSTDOC_UVI/courses/MES503_F25/pres/week2/week1_activity2_answers_LO.xls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10362BC6-81A8-007E-4DDE-B1D37262CDBD}"/>
              </a:ext>
            </a:extLst>
          </p:cNvPr>
          <p:cNvGrpSpPr>
            <a:grpSpLocks/>
          </p:cNvGrpSpPr>
          <p:nvPr/>
        </p:nvGrpSpPr>
        <p:grpSpPr bwMode="auto">
          <a:xfrm>
            <a:off x="800100" y="304800"/>
            <a:ext cx="11404601" cy="1801813"/>
            <a:chOff x="504" y="192"/>
            <a:chExt cx="7184" cy="1135"/>
          </a:xfrm>
          <a:noFill/>
        </p:grpSpPr>
        <p:sp>
          <p:nvSpPr>
            <p:cNvPr id="32775" name="Rectangle 7">
              <a:extLst>
                <a:ext uri="{FF2B5EF4-FFF2-40B4-BE49-F238E27FC236}">
                  <a16:creationId xmlns:a16="http://schemas.microsoft.com/office/drawing/2014/main" id="{EAB3FDC2-F8B5-1CB6-8F37-E95987D47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192"/>
              <a:ext cx="7184" cy="584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  <a:tab pos="10858500" algn="l"/>
                </a:tabLst>
                <a:defRPr/>
              </a:pPr>
              <a:r>
                <a:rPr lang="en-US" sz="48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ea typeface="MS Gothic" charset="-128"/>
                  <a:cs typeface="Calibri" pitchFamily="34" charset="0"/>
                </a:rPr>
                <a:t>MES 503 - Research methods and tools I</a:t>
              </a:r>
            </a:p>
          </p:txBody>
        </p:sp>
        <p:sp>
          <p:nvSpPr>
            <p:cNvPr id="32776" name="Rectangle 8">
              <a:extLst>
                <a:ext uri="{FF2B5EF4-FFF2-40B4-BE49-F238E27FC236}">
                  <a16:creationId xmlns:a16="http://schemas.microsoft.com/office/drawing/2014/main" id="{5CDC0B10-8915-325B-A3AF-8D0F34F3B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" y="623"/>
              <a:ext cx="3472" cy="704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48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ea typeface="MS Gothic" charset="-128"/>
                  <a:cs typeface="Calibri" pitchFamily="34" charset="0"/>
                </a:rPr>
                <a:t>Fall 2025</a:t>
              </a:r>
            </a:p>
          </p:txBody>
        </p:sp>
      </p:grpSp>
      <p:sp>
        <p:nvSpPr>
          <p:cNvPr id="32777" name="Rectangle 9">
            <a:extLst>
              <a:ext uri="{FF2B5EF4-FFF2-40B4-BE49-F238E27FC236}">
                <a16:creationId xmlns:a16="http://schemas.microsoft.com/office/drawing/2014/main" id="{401582E2-5E82-DC3C-F81E-F3C50C0FE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05" y="7401460"/>
            <a:ext cx="11404600" cy="1219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</a:tabLst>
              <a:defRPr/>
            </a:pPr>
            <a:r>
              <a:rPr lang="en-US" sz="4500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MS Gothic" charset="-128"/>
                <a:cs typeface="Calibri" pitchFamily="34" charset="0"/>
              </a:rPr>
              <a:t>Lab 2 – Descriptive Statistics, Visualizing data, 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</a:tabLst>
              <a:defRPr/>
            </a:pPr>
            <a:r>
              <a:rPr lang="en-US" sz="4500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ea typeface="MS Gothic" charset="-128"/>
                <a:cs typeface="Calibri" pitchFamily="34" charset="0"/>
              </a:rPr>
              <a:t>and Pivot tables</a:t>
            </a:r>
          </a:p>
        </p:txBody>
      </p:sp>
      <p:pic>
        <p:nvPicPr>
          <p:cNvPr id="27652" name="Picture 4" descr="Copy of DSC02657">
            <a:extLst>
              <a:ext uri="{FF2B5EF4-FFF2-40B4-BE49-F238E27FC236}">
                <a16:creationId xmlns:a16="http://schemas.microsoft.com/office/drawing/2014/main" id="{381AF793-5C69-91A5-BDF4-9EF5C0128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0517" y="3016161"/>
            <a:ext cx="3202175" cy="426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0BC57-864E-3DBF-FCE4-E3D652F0B793}"/>
              </a:ext>
            </a:extLst>
          </p:cNvPr>
          <p:cNvSpPr txBox="1"/>
          <p:nvPr/>
        </p:nvSpPr>
        <p:spPr>
          <a:xfrm>
            <a:off x="3072606" y="2079553"/>
            <a:ext cx="6524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kern="0" dirty="0">
                <a:latin typeface="Gill Sans MT" panose="020B0502020104020203" pitchFamily="34" charset="77"/>
              </a:rPr>
              <a:t>instructor : Lauren Olinger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CFE7E-CC98-1385-C8D9-5CD6F5BC145F}"/>
              </a:ext>
            </a:extLst>
          </p:cNvPr>
          <p:cNvSpPr txBox="1"/>
          <p:nvPr/>
        </p:nvSpPr>
        <p:spPr>
          <a:xfrm>
            <a:off x="2909114" y="9104095"/>
            <a:ext cx="775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0" dirty="0">
                <a:latin typeface="Gill Sans MT" panose="020B0502020104020203" pitchFamily="34" charset="77"/>
              </a:rPr>
              <a:t>some presentation materials made by Marilyn Brandt, Andrew </a:t>
            </a:r>
            <a:r>
              <a:rPr lang="en-US" sz="1800" kern="0" dirty="0" err="1">
                <a:latin typeface="Gill Sans MT" panose="020B0502020104020203" pitchFamily="34" charset="77"/>
              </a:rPr>
              <a:t>Heiss</a:t>
            </a:r>
            <a:r>
              <a:rPr lang="en-US" sz="1800" kern="0" dirty="0">
                <a:latin typeface="Gill Sans MT" panose="020B0502020104020203" pitchFamily="34" charset="77"/>
              </a:rPr>
              <a:t>, and others </a:t>
            </a:r>
            <a:endParaRPr lang="en-US" sz="1800" b="0" kern="0" dirty="0">
              <a:latin typeface="Gill Sans MT" panose="020B0502020104020203" pitchFamily="34" charset="77"/>
            </a:endParaRPr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463905-E268-FBD4-382E-A2A7D32BE4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34406" y="2742406"/>
            <a:ext cx="8305800" cy="441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7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F7FD0-ECA9-71DA-9488-4E882A60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this weeks content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47CB48-6EAC-B126-7FC9-44D485EF7F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803197"/>
              </p:ext>
            </p:extLst>
          </p:nvPr>
        </p:nvGraphicFramePr>
        <p:xfrm>
          <a:off x="650875" y="2282825"/>
          <a:ext cx="11701463" cy="6434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2801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23411-12EE-44B2-8140-A1D56D131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917" y="2051137"/>
            <a:ext cx="11262167" cy="74227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550" b="0" dirty="0">
                <a:solidFill>
                  <a:schemeClr val="bg1"/>
                </a:solidFill>
              </a:rPr>
              <a:t>Why they are useful:</a:t>
            </a:r>
          </a:p>
          <a:p>
            <a:pPr marL="507921" indent="-507921">
              <a:spcBef>
                <a:spcPts val="3413"/>
              </a:spcBef>
            </a:pPr>
            <a:r>
              <a:rPr lang="en-GB" sz="3413" b="0" dirty="0">
                <a:solidFill>
                  <a:schemeClr val="bg1"/>
                </a:solidFill>
              </a:rPr>
              <a:t>summarize the characteristics of our data/observations</a:t>
            </a:r>
          </a:p>
          <a:p>
            <a:pPr marL="507921" indent="-507921">
              <a:spcBef>
                <a:spcPts val="3413"/>
              </a:spcBef>
            </a:pPr>
            <a:r>
              <a:rPr lang="en-GB" sz="3413" b="0" dirty="0">
                <a:solidFill>
                  <a:schemeClr val="bg1"/>
                </a:solidFill>
              </a:rPr>
              <a:t>form the initial step in a statistical analysis</a:t>
            </a:r>
          </a:p>
          <a:p>
            <a:pPr marL="507921" indent="-507921">
              <a:spcBef>
                <a:spcPts val="3413"/>
              </a:spcBef>
              <a:buNone/>
            </a:pPr>
            <a:endParaRPr lang="en-GB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E3E25A-9E88-657C-A413-F1A39A47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255807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46EEB-C170-23E9-BAFC-0E733F9C5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904E3-0D7A-9E53-023A-3D7A4686B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917" y="2051137"/>
            <a:ext cx="11262167" cy="74227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550" b="0" dirty="0">
                <a:solidFill>
                  <a:schemeClr val="bg1"/>
                </a:solidFill>
              </a:rPr>
              <a:t>Why they are useful:</a:t>
            </a:r>
          </a:p>
          <a:p>
            <a:pPr marL="507921" indent="-507921">
              <a:spcBef>
                <a:spcPts val="3413"/>
              </a:spcBef>
            </a:pPr>
            <a:r>
              <a:rPr lang="en-GB" sz="3413" b="0" dirty="0">
                <a:solidFill>
                  <a:schemeClr val="bg1"/>
                </a:solidFill>
              </a:rPr>
              <a:t>summarize the characteristics of our data/observations</a:t>
            </a:r>
          </a:p>
          <a:p>
            <a:pPr marL="507921" indent="-507921">
              <a:spcBef>
                <a:spcPts val="3413"/>
              </a:spcBef>
            </a:pPr>
            <a:r>
              <a:rPr lang="en-GB" sz="3413" b="0" dirty="0">
                <a:solidFill>
                  <a:schemeClr val="bg1"/>
                </a:solidFill>
              </a:rPr>
              <a:t>form the initial step in a statistical analysis</a:t>
            </a:r>
          </a:p>
          <a:p>
            <a:pPr marL="507921" indent="-507921">
              <a:spcBef>
                <a:spcPts val="3413"/>
              </a:spcBef>
            </a:pPr>
            <a:r>
              <a:rPr lang="en-GB" sz="3413" b="0" dirty="0">
                <a:solidFill>
                  <a:schemeClr val="bg1"/>
                </a:solidFill>
              </a:rPr>
              <a:t>information about the centrality (e.g., mean, median)</a:t>
            </a:r>
          </a:p>
          <a:p>
            <a:pPr marL="507921" indent="-507921">
              <a:spcBef>
                <a:spcPts val="3413"/>
              </a:spcBef>
            </a:pPr>
            <a:r>
              <a:rPr lang="en-GB" sz="3413" b="0" dirty="0">
                <a:solidFill>
                  <a:schemeClr val="bg1"/>
                </a:solidFill>
              </a:rPr>
              <a:t>information about the variability (e.g.,  variance, standard deviation)</a:t>
            </a:r>
          </a:p>
          <a:p>
            <a:pPr marL="507921" indent="-507921">
              <a:spcBef>
                <a:spcPts val="3413"/>
              </a:spcBef>
              <a:buNone/>
            </a:pPr>
            <a:endParaRPr lang="en-GB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04610A-B16C-1884-21B8-CC469F42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37523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26772" y="2879163"/>
                <a:ext cx="20408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72" y="2879163"/>
                <a:ext cx="2040815" cy="646331"/>
              </a:xfrm>
              <a:prstGeom prst="rect">
                <a:avLst/>
              </a:prstGeom>
              <a:blipFill>
                <a:blip r:embed="rId3"/>
                <a:stretch>
                  <a:fillRect l="-9259" t="-13462" r="-8025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996406" y="4229675"/>
            <a:ext cx="2894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Variance (s</a:t>
            </a:r>
            <a:r>
              <a:rPr 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97819" y="5747730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Standard deviation (s)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6407" y="7231790"/>
            <a:ext cx="4100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Standard error of the mean (SEM)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2C6F01F-09B3-46EE-A41F-A9F4B4D2A111}"/>
              </a:ext>
            </a:extLst>
          </p:cNvPr>
          <p:cNvSpPr txBox="1">
            <a:spLocks/>
          </p:cNvSpPr>
          <p:nvPr/>
        </p:nvSpPr>
        <p:spPr>
          <a:xfrm>
            <a:off x="650875" y="388938"/>
            <a:ext cx="11701463" cy="1627187"/>
          </a:xfrm>
          <a:prstGeom prst="rect">
            <a:avLst/>
          </a:prstGeom>
        </p:spPr>
        <p:txBody>
          <a:bodyPr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 spc="300">
                <a:solidFill>
                  <a:srgbClr val="FFFF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5pPr>
            <a:lvl6pPr marL="25146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6pPr>
            <a:lvl7pPr marL="29718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7pPr>
            <a:lvl8pPr marL="34290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8pPr>
            <a:lvl9pPr marL="38862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9pPr>
          </a:lstStyle>
          <a:p>
            <a:r>
              <a:rPr lang="en-US" kern="0" dirty="0"/>
              <a:t>descriptive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9AF155-37D4-F1B7-DF52-33ECB348C402}"/>
                  </a:ext>
                </a:extLst>
              </p:cNvPr>
              <p:cNvSpPr txBox="1"/>
              <p:nvPr/>
            </p:nvSpPr>
            <p:spPr>
              <a:xfrm>
                <a:off x="7584399" y="4014232"/>
                <a:ext cx="313153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9AF155-37D4-F1B7-DF52-33ECB348C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399" y="4014232"/>
                <a:ext cx="3131532" cy="861774"/>
              </a:xfrm>
              <a:prstGeom prst="rect">
                <a:avLst/>
              </a:prstGeom>
              <a:blipFill>
                <a:blip r:embed="rId4"/>
                <a:stretch>
                  <a:fillRect l="-1619" t="-83824" r="-4453" b="-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28807D-8FA5-F916-0EB7-54DAC8B085CC}"/>
                  </a:ext>
                </a:extLst>
              </p:cNvPr>
              <p:cNvSpPr txBox="1"/>
              <p:nvPr/>
            </p:nvSpPr>
            <p:spPr>
              <a:xfrm>
                <a:off x="7492206" y="2805606"/>
                <a:ext cx="313153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28807D-8FA5-F916-0EB7-54DAC8B0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206" y="2805606"/>
                <a:ext cx="3131532" cy="861774"/>
              </a:xfrm>
              <a:prstGeom prst="rect">
                <a:avLst/>
              </a:prstGeom>
              <a:blipFill>
                <a:blip r:embed="rId5"/>
                <a:stretch>
                  <a:fillRect t="-82609" b="-72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9AA66-BC3D-491D-8E91-C855A3EC32D9}"/>
                  </a:ext>
                </a:extLst>
              </p:cNvPr>
              <p:cNvSpPr txBox="1"/>
              <p:nvPr/>
            </p:nvSpPr>
            <p:spPr>
              <a:xfrm>
                <a:off x="7339806" y="5421382"/>
                <a:ext cx="3620718" cy="127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9AA66-BC3D-491D-8E91-C855A3EC3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806" y="5421382"/>
                <a:ext cx="3620718" cy="1273041"/>
              </a:xfrm>
              <a:prstGeom prst="rect">
                <a:avLst/>
              </a:prstGeom>
              <a:blipFill>
                <a:blip r:embed="rId6"/>
                <a:stretch>
                  <a:fillRect t="-37255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B7D385-0F0D-0C5E-16C6-0BC2C89234F2}"/>
                  </a:ext>
                </a:extLst>
              </p:cNvPr>
              <p:cNvSpPr txBox="1"/>
              <p:nvPr/>
            </p:nvSpPr>
            <p:spPr>
              <a:xfrm>
                <a:off x="8101805" y="7643080"/>
                <a:ext cx="5043865" cy="6191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𝑆𝐸𝑀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B7D385-0F0D-0C5E-16C6-0BC2C892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805" y="7643080"/>
                <a:ext cx="5043865" cy="619144"/>
              </a:xfrm>
              <a:prstGeom prst="rect">
                <a:avLst/>
              </a:prstGeom>
              <a:blipFill>
                <a:blip r:embed="rId7"/>
                <a:stretch>
                  <a:fillRect l="-2261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498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23411-12EE-44B2-8140-A1D56D131F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28635" y="1568140"/>
                <a:ext cx="11149973" cy="52686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4800" b="0" dirty="0">
                    <a:solidFill>
                      <a:schemeClr val="bg1"/>
                    </a:solidFill>
                  </a:rPr>
                  <a:t>The </a:t>
                </a:r>
                <a:r>
                  <a:rPr lang="en-GB" sz="4800" b="0" i="1" u="sng" dirty="0">
                    <a:solidFill>
                      <a:schemeClr val="bg1"/>
                    </a:solidFill>
                  </a:rPr>
                  <a:t>Mean</a:t>
                </a:r>
                <a:r>
                  <a:rPr lang="en-GB" sz="4800" b="0" i="1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GB" sz="4800" b="0" i="1" dirty="0">
                    <a:solidFill>
                      <a:schemeClr val="bg1"/>
                    </a:solidFill>
                  </a:rPr>
                  <a:t>)</a:t>
                </a:r>
                <a:r>
                  <a:rPr lang="en-GB" sz="4800" b="0" dirty="0">
                    <a:solidFill>
                      <a:schemeClr val="bg1"/>
                    </a:solidFill>
                  </a:rPr>
                  <a:t>: </a:t>
                </a:r>
              </a:p>
              <a:p>
                <a:pPr marL="507921" indent="-507921">
                  <a:spcBef>
                    <a:spcPts val="1422"/>
                  </a:spcBef>
                </a:pPr>
                <a:r>
                  <a:rPr lang="en-GB" b="0" dirty="0">
                    <a:solidFill>
                      <a:schemeClr val="bg1"/>
                    </a:solidFill>
                  </a:rPr>
                  <a:t>Most commonly used statistic that tells us about the center of a data set.</a:t>
                </a:r>
              </a:p>
              <a:p>
                <a:pPr marL="507921" indent="-507921">
                  <a:spcBef>
                    <a:spcPts val="1422"/>
                  </a:spcBef>
                </a:pPr>
                <a:r>
                  <a:rPr lang="en-GB" b="0" dirty="0">
                    <a:solidFill>
                      <a:schemeClr val="bg1"/>
                    </a:solidFill>
                  </a:rPr>
                  <a:t>involved in many statistical tests </a:t>
                </a:r>
              </a:p>
              <a:p>
                <a:pPr marL="507921" indent="-507921">
                  <a:spcBef>
                    <a:spcPts val="1422"/>
                  </a:spcBef>
                </a:pPr>
                <a:r>
                  <a:rPr lang="en-GB" b="0" dirty="0">
                    <a:solidFill>
                      <a:schemeClr val="bg1"/>
                    </a:solidFill>
                  </a:rPr>
                  <a:t>The </a:t>
                </a:r>
                <a:r>
                  <a:rPr lang="en-GB" b="0" dirty="0">
                    <a:solidFill>
                      <a:srgbClr val="FF0000"/>
                    </a:solidFill>
                  </a:rPr>
                  <a:t>sum of all values </a:t>
                </a:r>
                <a:r>
                  <a:rPr lang="en-GB" b="0" dirty="0">
                    <a:solidFill>
                      <a:schemeClr val="bg1"/>
                    </a:solidFill>
                  </a:rPr>
                  <a:t>divided by the </a:t>
                </a:r>
                <a:r>
                  <a:rPr lang="en-GB" b="0" dirty="0">
                    <a:solidFill>
                      <a:srgbClr val="00FFFF"/>
                    </a:solidFill>
                  </a:rPr>
                  <a:t>number of observations.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23411-12EE-44B2-8140-A1D56D131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8635" y="1568140"/>
                <a:ext cx="11149973" cy="5268601"/>
              </a:xfrm>
              <a:blipFill>
                <a:blip r:embed="rId3"/>
                <a:stretch>
                  <a:fillRect l="-3299" t="-3606" r="-1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Example data set to show calculation of average">
            <a:extLst>
              <a:ext uri="{FF2B5EF4-FFF2-40B4-BE49-F238E27FC236}">
                <a16:creationId xmlns:a16="http://schemas.microsoft.com/office/drawing/2014/main" id="{B537D866-3059-472E-9931-6281269CCF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602" y="5607142"/>
            <a:ext cx="7056496" cy="33067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9E414F-0AF6-47F9-80A4-9BD6481F4BC1}"/>
              </a:ext>
            </a:extLst>
          </p:cNvPr>
          <p:cNvSpPr txBox="1"/>
          <p:nvPr/>
        </p:nvSpPr>
        <p:spPr>
          <a:xfrm>
            <a:off x="3445129" y="6050480"/>
            <a:ext cx="439544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413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54485B-AE7C-43E1-A7FF-8796AAA8C480}"/>
              </a:ext>
            </a:extLst>
          </p:cNvPr>
          <p:cNvSpPr txBox="1"/>
          <p:nvPr/>
        </p:nvSpPr>
        <p:spPr>
          <a:xfrm>
            <a:off x="5006198" y="6050479"/>
            <a:ext cx="439544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413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E1CABD-94F2-4672-8B96-4E4F73DDA8FA}"/>
              </a:ext>
            </a:extLst>
          </p:cNvPr>
          <p:cNvSpPr txBox="1"/>
          <p:nvPr/>
        </p:nvSpPr>
        <p:spPr>
          <a:xfrm>
            <a:off x="6281834" y="6051628"/>
            <a:ext cx="439544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413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C9BC77-78CF-4D2F-96BD-7573A13F8C70}"/>
              </a:ext>
            </a:extLst>
          </p:cNvPr>
          <p:cNvSpPr txBox="1"/>
          <p:nvPr/>
        </p:nvSpPr>
        <p:spPr>
          <a:xfrm>
            <a:off x="7666852" y="5695381"/>
            <a:ext cx="4284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=</a:t>
            </a:r>
            <a:r>
              <a:rPr lang="en-GB" sz="3200" dirty="0">
                <a:solidFill>
                  <a:srgbClr val="FF0000"/>
                </a:solidFill>
              </a:rPr>
              <a:t> 307 </a:t>
            </a:r>
            <a:r>
              <a:rPr lang="en-GB" sz="3200" dirty="0"/>
              <a:t>/</a:t>
            </a:r>
            <a:r>
              <a:rPr lang="en-GB" sz="3200" dirty="0">
                <a:solidFill>
                  <a:srgbClr val="FF0000"/>
                </a:solidFill>
              </a:rPr>
              <a:t> </a:t>
            </a:r>
            <a:r>
              <a:rPr lang="en-GB" sz="3200" dirty="0">
                <a:solidFill>
                  <a:srgbClr val="00FFFF"/>
                </a:solidFill>
              </a:rPr>
              <a:t>4</a:t>
            </a:r>
            <a:r>
              <a:rPr lang="en-GB" sz="3200" dirty="0">
                <a:solidFill>
                  <a:srgbClr val="FF0000"/>
                </a:solidFill>
              </a:rPr>
              <a:t> </a:t>
            </a:r>
            <a:r>
              <a:rPr lang="en-GB" sz="3200" dirty="0"/>
              <a:t>= 76.75</a:t>
            </a:r>
          </a:p>
          <a:p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178CB-6052-C170-2D6B-489BACD855CD}"/>
              </a:ext>
            </a:extLst>
          </p:cNvPr>
          <p:cNvSpPr txBox="1"/>
          <p:nvPr/>
        </p:nvSpPr>
        <p:spPr>
          <a:xfrm>
            <a:off x="8099457" y="6269059"/>
            <a:ext cx="4642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Mary’s mean score across 4 modules</a:t>
            </a:r>
            <a:endParaRPr lang="en-US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C7D964-3B59-8F3C-6918-278E4A55D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E0411B-6DE8-CC96-9386-2FA4078079D7}"/>
                  </a:ext>
                </a:extLst>
              </p:cNvPr>
              <p:cNvSpPr txBox="1"/>
              <p:nvPr/>
            </p:nvSpPr>
            <p:spPr>
              <a:xfrm>
                <a:off x="8294932" y="7214297"/>
                <a:ext cx="4251858" cy="18108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6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E0411B-6DE8-CC96-9386-2FA407807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932" y="7214297"/>
                <a:ext cx="4251858" cy="1810880"/>
              </a:xfrm>
              <a:prstGeom prst="rect">
                <a:avLst/>
              </a:prstGeom>
              <a:blipFill>
                <a:blip r:embed="rId5"/>
                <a:stretch>
                  <a:fillRect l="-3582" t="-86806" r="-6567" b="-8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824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7658D-36E4-4C0E-A82F-FFEFE6585C1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bonus: The </a:t>
            </a:r>
            <a:r>
              <a:rPr lang="en-US" sz="3600" b="0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 </a:t>
            </a:r>
            <a:r>
              <a:rPr lang="en-US" sz="36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middle point of your ordered data.</a:t>
            </a:r>
            <a:endParaRPr lang="en-US" sz="36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600" b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 </a:t>
            </a:r>
            <a:r>
              <a:rPr lang="en-US" sz="2800" b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1,3,10,5,8</a:t>
            </a:r>
          </a:p>
          <a:p>
            <a:pPr marL="0" indent="0">
              <a:buNone/>
            </a:pPr>
            <a:r>
              <a:rPr lang="en-US" sz="3600" b="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Step1</a:t>
            </a:r>
            <a:r>
              <a:rPr lang="en-US" sz="36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the observations</a:t>
            </a:r>
          </a:p>
          <a:p>
            <a:pPr marL="0" indent="0">
              <a:buNone/>
            </a:pPr>
            <a:r>
              <a:rPr lang="en-US" sz="36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</a:t>
            </a:r>
            <a:r>
              <a:rPr lang="en-US" sz="2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1,3,5,8,10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median is the number in the middle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median=5</a:t>
            </a:r>
          </a:p>
          <a:p>
            <a:pPr marL="0" indent="0">
              <a:buNone/>
            </a:pPr>
            <a:endParaRPr lang="en-US" sz="36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6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78E931-4E28-DC77-A8F8-15810E74EA31}"/>
              </a:ext>
            </a:extLst>
          </p:cNvPr>
          <p:cNvSpPr/>
          <p:nvPr/>
        </p:nvSpPr>
        <p:spPr>
          <a:xfrm>
            <a:off x="4887324" y="5717232"/>
            <a:ext cx="547482" cy="5303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6" dirty="0"/>
              <a:t>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2ACEF9-0342-E3F3-42CF-6547ECE98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361556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6BB5B9-E160-4AEC-9071-F7AB40F0A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455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Example:      </a:t>
                </a:r>
                <a:r>
                  <a:rPr lang="en-US" sz="3413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4,12,0,21,4,13 (n=6)</a:t>
                </a:r>
              </a:p>
              <a:p>
                <a:r>
                  <a:rPr lang="en-US" sz="4550" b="0" i="1" dirty="0">
                    <a:solidFill>
                      <a:schemeClr val="bg1"/>
                    </a:solidFill>
                  </a:rPr>
                  <a:t>Step1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: </a:t>
                </a:r>
                <a:r>
                  <a:rPr lang="en-US" sz="3982" b="0" dirty="0">
                    <a:solidFill>
                      <a:schemeClr val="bg1"/>
                    </a:solidFill>
                  </a:rPr>
                  <a:t>Order observations:</a:t>
                </a:r>
              </a:p>
              <a:p>
                <a:pPr marL="0" indent="0">
                  <a:buNone/>
                </a:pPr>
                <a:r>
                  <a:rPr lang="en-US" sz="4550" b="0" dirty="0">
                    <a:solidFill>
                      <a:schemeClr val="bg1"/>
                    </a:solidFill>
                  </a:rPr>
                  <a:t>                    </a:t>
                </a:r>
                <a:r>
                  <a:rPr lang="en-US" sz="3413" b="0" dirty="0">
                    <a:solidFill>
                      <a:schemeClr val="bg1"/>
                    </a:solidFill>
                  </a:rPr>
                  <a:t>0,4,4,12,13,21</a:t>
                </a:r>
              </a:p>
              <a:p>
                <a:r>
                  <a:rPr lang="en-US" sz="3982" b="0" dirty="0">
                    <a:solidFill>
                      <a:schemeClr val="bg1"/>
                    </a:solidFill>
                  </a:rPr>
                  <a:t>6 observations not a single point in the middle</a:t>
                </a:r>
              </a:p>
              <a:p>
                <a:pPr marL="0" indent="0">
                  <a:buNone/>
                </a:pPr>
                <a:endParaRPr lang="en-US" sz="3982" b="0" dirty="0">
                  <a:solidFill>
                    <a:schemeClr val="bg1"/>
                  </a:solidFill>
                </a:endParaRPr>
              </a:p>
              <a:p>
                <a:r>
                  <a:rPr lang="en-US" sz="4550" b="0" i="1" dirty="0">
                    <a:solidFill>
                      <a:schemeClr val="bg1"/>
                    </a:solidFill>
                  </a:rPr>
                  <a:t>Step 2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: </a:t>
                </a:r>
                <a:r>
                  <a:rPr lang="en-US" sz="3982" b="0" dirty="0">
                    <a:solidFill>
                      <a:schemeClr val="bg1"/>
                    </a:solidFill>
                  </a:rPr>
                  <a:t>Average the two middle points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455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</m:t>
                    </m:r>
                    <m:r>
                      <a:rPr lang="en-US" sz="455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𝑚𝑒𝑑𝑖𝑎𝑛</m:t>
                    </m:r>
                    <m:r>
                      <a:rPr lang="en-US" sz="455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4+12</m:t>
                        </m:r>
                      </m:num>
                      <m:den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4550" b="0" dirty="0">
                    <a:solidFill>
                      <a:schemeClr val="bg1"/>
                    </a:solidFill>
                  </a:rPr>
                  <a:t>=8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6BB5B9-E160-4AEC-9071-F7AB40F0A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03" t="-3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369C363-4547-4525-BD5D-291F3FBD1116}"/>
              </a:ext>
            </a:extLst>
          </p:cNvPr>
          <p:cNvSpPr/>
          <p:nvPr/>
        </p:nvSpPr>
        <p:spPr>
          <a:xfrm>
            <a:off x="4749006" y="3733006"/>
            <a:ext cx="11430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6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7CBBFA-F358-EF1D-4404-4A45F9FFD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225657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9A0B17-2484-4A54-814B-FA66CC2C49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4550" b="0" dirty="0">
                    <a:solidFill>
                      <a:schemeClr val="bg1"/>
                    </a:solidFill>
                  </a:rPr>
                  <a:t>Difference between Mean and Median</a:t>
                </a:r>
              </a:p>
              <a:p>
                <a:r>
                  <a:rPr lang="en-US" sz="3982" b="0" dirty="0">
                    <a:solidFill>
                      <a:schemeClr val="bg1"/>
                    </a:solidFill>
                  </a:rPr>
                  <a:t>Both are single values that represent the center of a data set</a:t>
                </a:r>
              </a:p>
              <a:p>
                <a:r>
                  <a:rPr lang="en-US" sz="3982" b="0" dirty="0">
                    <a:solidFill>
                      <a:schemeClr val="bg1"/>
                    </a:solidFill>
                  </a:rPr>
                  <a:t>median is more resilient to outliers</a:t>
                </a:r>
              </a:p>
              <a:p>
                <a:pPr marL="0" indent="0">
                  <a:buNone/>
                </a:pPr>
                <a:r>
                  <a:rPr lang="en-US" sz="455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Example:      </a:t>
                </a:r>
                <a:r>
                  <a:rPr lang="en-US" sz="3413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3,1,4,2.5,50   (n=5)</a:t>
                </a:r>
              </a:p>
              <a:p>
                <a:r>
                  <a:rPr lang="en-US" sz="3982" b="0" i="1" dirty="0">
                    <a:solidFill>
                      <a:schemeClr val="bg1"/>
                    </a:solidFill>
                  </a:rPr>
                  <a:t>50</a:t>
                </a:r>
                <a:r>
                  <a:rPr lang="en-US" sz="3982" b="0" dirty="0">
                    <a:solidFill>
                      <a:schemeClr val="bg1"/>
                    </a:solidFill>
                  </a:rPr>
                  <a:t> is a value quite extreme compared to the rest (outlier)</a:t>
                </a:r>
              </a:p>
              <a:p>
                <a:pPr marL="0" indent="0">
                  <a:buNone/>
                </a:pPr>
                <a:endParaRPr lang="en-US" sz="3982" b="0" dirty="0">
                  <a:solidFill>
                    <a:schemeClr val="bg1"/>
                  </a:solidFill>
                </a:endParaRPr>
              </a:p>
              <a:p>
                <a:r>
                  <a:rPr lang="en-US" sz="4550" b="0" dirty="0">
                    <a:solidFill>
                      <a:schemeClr val="bg1"/>
                    </a:solidFill>
                  </a:rPr>
                  <a:t>Mean=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3+1+4+2.5+50</m:t>
                        </m:r>
                      </m:num>
                      <m:den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4550" b="0" dirty="0">
                    <a:solidFill>
                      <a:schemeClr val="bg1"/>
                    </a:solidFill>
                  </a:rPr>
                  <a:t>=12.1</a:t>
                </a:r>
              </a:p>
              <a:p>
                <a:r>
                  <a:rPr lang="en-US" sz="4550" b="0" dirty="0">
                    <a:solidFill>
                      <a:schemeClr val="bg1"/>
                    </a:solidFill>
                  </a:rPr>
                  <a:t>Median: 1,2.5,3,4,50   =3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9A0B17-2484-4A54-814B-FA66CC2C49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78" t="-3740" r="-759" b="-1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36A20528-9CBE-B502-1E91-031740D8E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3789358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6A20528-9CBE-B502-1E91-031740D8E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p:pic>
        <p:nvPicPr>
          <p:cNvPr id="5122" name="Picture 2" descr="Infographic: How U.S. Family Incomes Have Grown Since the 1950s | Statista">
            <a:extLst>
              <a:ext uri="{FF2B5EF4-FFF2-40B4-BE49-F238E27FC236}">
                <a16:creationId xmlns:a16="http://schemas.microsoft.com/office/drawing/2014/main" id="{2E6C6586-5D6C-9C20-8EA9-132BD1C37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006" y="1653540"/>
            <a:ext cx="10820400" cy="770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1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26772" y="2879163"/>
                <a:ext cx="20408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72" y="2879163"/>
                <a:ext cx="2040815" cy="646331"/>
              </a:xfrm>
              <a:prstGeom prst="rect">
                <a:avLst/>
              </a:prstGeom>
              <a:blipFill>
                <a:blip r:embed="rId3"/>
                <a:stretch>
                  <a:fillRect l="-9259" t="-13462" r="-8025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996406" y="4229675"/>
            <a:ext cx="2894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Variance (s</a:t>
            </a:r>
            <a:r>
              <a:rPr 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97819" y="5747730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Standard deviation (s)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6407" y="7231790"/>
            <a:ext cx="4100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Standard error of the mean (SEM)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2C6F01F-09B3-46EE-A41F-A9F4B4D2A111}"/>
              </a:ext>
            </a:extLst>
          </p:cNvPr>
          <p:cNvSpPr txBox="1">
            <a:spLocks/>
          </p:cNvSpPr>
          <p:nvPr/>
        </p:nvSpPr>
        <p:spPr>
          <a:xfrm>
            <a:off x="650875" y="388938"/>
            <a:ext cx="11701463" cy="1627187"/>
          </a:xfrm>
          <a:prstGeom prst="rect">
            <a:avLst/>
          </a:prstGeom>
        </p:spPr>
        <p:txBody>
          <a:bodyPr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 spc="300">
                <a:solidFill>
                  <a:srgbClr val="FFFF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5pPr>
            <a:lvl6pPr marL="25146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6pPr>
            <a:lvl7pPr marL="29718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7pPr>
            <a:lvl8pPr marL="34290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8pPr>
            <a:lvl9pPr marL="38862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9pPr>
          </a:lstStyle>
          <a:p>
            <a:r>
              <a:rPr lang="en-US" kern="0" dirty="0"/>
              <a:t>descriptive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9AF155-37D4-F1B7-DF52-33ECB348C402}"/>
                  </a:ext>
                </a:extLst>
              </p:cNvPr>
              <p:cNvSpPr txBox="1"/>
              <p:nvPr/>
            </p:nvSpPr>
            <p:spPr>
              <a:xfrm>
                <a:off x="7584399" y="4014232"/>
                <a:ext cx="313153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9AF155-37D4-F1B7-DF52-33ECB348C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399" y="4014232"/>
                <a:ext cx="3131532" cy="861774"/>
              </a:xfrm>
              <a:prstGeom prst="rect">
                <a:avLst/>
              </a:prstGeom>
              <a:blipFill>
                <a:blip r:embed="rId4"/>
                <a:stretch>
                  <a:fillRect l="-1619" t="-83824" r="-4453" b="-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28807D-8FA5-F916-0EB7-54DAC8B085CC}"/>
                  </a:ext>
                </a:extLst>
              </p:cNvPr>
              <p:cNvSpPr txBox="1"/>
              <p:nvPr/>
            </p:nvSpPr>
            <p:spPr>
              <a:xfrm>
                <a:off x="7492206" y="2805606"/>
                <a:ext cx="313153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28807D-8FA5-F916-0EB7-54DAC8B0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206" y="2805606"/>
                <a:ext cx="3131532" cy="861774"/>
              </a:xfrm>
              <a:prstGeom prst="rect">
                <a:avLst/>
              </a:prstGeom>
              <a:blipFill>
                <a:blip r:embed="rId5"/>
                <a:stretch>
                  <a:fillRect t="-82609" b="-72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9AA66-BC3D-491D-8E91-C855A3EC32D9}"/>
                  </a:ext>
                </a:extLst>
              </p:cNvPr>
              <p:cNvSpPr txBox="1"/>
              <p:nvPr/>
            </p:nvSpPr>
            <p:spPr>
              <a:xfrm>
                <a:off x="7339806" y="5421382"/>
                <a:ext cx="3620718" cy="127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9AA66-BC3D-491D-8E91-C855A3EC3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806" y="5421382"/>
                <a:ext cx="3620718" cy="1273041"/>
              </a:xfrm>
              <a:prstGeom prst="rect">
                <a:avLst/>
              </a:prstGeom>
              <a:blipFill>
                <a:blip r:embed="rId6"/>
                <a:stretch>
                  <a:fillRect t="-37255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B7D385-0F0D-0C5E-16C6-0BC2C89234F2}"/>
                  </a:ext>
                </a:extLst>
              </p:cNvPr>
              <p:cNvSpPr txBox="1"/>
              <p:nvPr/>
            </p:nvSpPr>
            <p:spPr>
              <a:xfrm>
                <a:off x="8101805" y="7643080"/>
                <a:ext cx="5043865" cy="6191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𝑆𝐸𝑀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B7D385-0F0D-0C5E-16C6-0BC2C892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805" y="7643080"/>
                <a:ext cx="5043865" cy="619144"/>
              </a:xfrm>
              <a:prstGeom prst="rect">
                <a:avLst/>
              </a:prstGeom>
              <a:blipFill>
                <a:blip r:embed="rId7"/>
                <a:stretch>
                  <a:fillRect l="-2261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514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/>
          <p:cNvSpPr txBox="1">
            <a:spLocks/>
          </p:cNvSpPr>
          <p:nvPr/>
        </p:nvSpPr>
        <p:spPr>
          <a:xfrm>
            <a:off x="215900" y="456406"/>
            <a:ext cx="12573000" cy="16002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5pPr>
            <a:lvl6pPr marL="25146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6pPr>
            <a:lvl7pPr marL="29718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7pPr>
            <a:lvl8pPr marL="34290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8pPr>
            <a:lvl9pPr marL="38862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defRPr/>
            </a:pPr>
            <a:r>
              <a:rPr lang="en-029" sz="3600" kern="0" dirty="0">
                <a:solidFill>
                  <a:schemeClr val="bg1"/>
                </a:solidFill>
                <a:latin typeface="Calibri" panose="020F0502020204030204" pitchFamily="34" charset="0"/>
              </a:rPr>
              <a:t>US Virgin Islands Territorial Coral Reef Monitoring Program (TCRMP)</a:t>
            </a:r>
            <a:br>
              <a:rPr lang="en-029" sz="3600" kern="0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029" sz="3600" kern="0" dirty="0">
                <a:solidFill>
                  <a:schemeClr val="bg1"/>
                </a:solidFill>
                <a:latin typeface="Calibri" panose="020F0502020204030204" pitchFamily="34" charset="0"/>
              </a:rPr>
              <a:t>2002-present</a:t>
            </a:r>
          </a:p>
        </p:txBody>
      </p:sp>
      <p:pic>
        <p:nvPicPr>
          <p:cNvPr id="4301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5576" y="2717007"/>
            <a:ext cx="6323013" cy="633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481806" y="2807891"/>
            <a:ext cx="5029200" cy="5510212"/>
          </a:xfrm>
          <a:prstGeom prst="rect">
            <a:avLst/>
          </a:prstGeom>
          <a:solidFill>
            <a:srgbClr val="2D2D8A">
              <a:lumMod val="50000"/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marL="2286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 fontAlgn="auto">
              <a:spcBef>
                <a:spcPct val="5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3200" kern="0" dirty="0">
                <a:solidFill>
                  <a:schemeClr val="bg1"/>
                </a:solidFill>
                <a:cs typeface="Arial" panose="020B0604020202020204" pitchFamily="34" charset="0"/>
              </a:rPr>
              <a:t>Uses a modified </a:t>
            </a:r>
            <a:r>
              <a:rPr lang="en-US" altLang="en-US" sz="3200" b="1" kern="0" dirty="0">
                <a:solidFill>
                  <a:schemeClr val="bg1"/>
                </a:solidFill>
                <a:cs typeface="Arial" panose="020B0604020202020204" pitchFamily="34" charset="0"/>
              </a:rPr>
              <a:t>Atlantic and Gulf Rapid Reef Assessment (AGRAA) </a:t>
            </a:r>
            <a:r>
              <a:rPr lang="en-US" altLang="en-US" sz="3200" kern="0" dirty="0">
                <a:solidFill>
                  <a:schemeClr val="bg1"/>
                </a:solidFill>
                <a:cs typeface="Arial" panose="020B0604020202020204" pitchFamily="34" charset="0"/>
              </a:rPr>
              <a:t>methodology</a:t>
            </a:r>
          </a:p>
          <a:p>
            <a:pPr defTabSz="914400" fontAlgn="auto">
              <a:spcBef>
                <a:spcPct val="5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3200" b="1" kern="0" dirty="0">
                <a:solidFill>
                  <a:schemeClr val="bg1"/>
                </a:solidFill>
                <a:cs typeface="Arial" panose="020B0604020202020204" pitchFamily="34" charset="0"/>
              </a:rPr>
              <a:t>33 sites </a:t>
            </a:r>
            <a:r>
              <a:rPr lang="en-US" altLang="en-US" sz="3200" kern="0" dirty="0">
                <a:solidFill>
                  <a:schemeClr val="bg1"/>
                </a:solidFill>
                <a:cs typeface="Arial" panose="020B0604020202020204" pitchFamily="34" charset="0"/>
              </a:rPr>
              <a:t>across the USVI from 3 to 65 meters depth (10’ – 220’)</a:t>
            </a:r>
          </a:p>
          <a:p>
            <a:pPr defTabSz="914400" fontAlgn="auto">
              <a:spcBef>
                <a:spcPct val="5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3200" kern="0" dirty="0">
                <a:solidFill>
                  <a:schemeClr val="bg1"/>
                </a:solidFill>
                <a:cs typeface="Arial" panose="020B0604020202020204" pitchFamily="34" charset="0"/>
              </a:rPr>
              <a:t>Collaborative partnership between NOAA, CZM, and UVI</a:t>
            </a:r>
          </a:p>
        </p:txBody>
      </p:sp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128588" y="9069388"/>
            <a:ext cx="6249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400" kern="0" dirty="0">
                <a:solidFill>
                  <a:schemeClr val="bg1"/>
                </a:solidFill>
                <a:cs typeface="Arial" panose="020B0604020202020204" pitchFamily="34" charset="0"/>
              </a:rPr>
              <a:t>See: https://sites.google.com/site/usvitcrmp/ </a:t>
            </a:r>
            <a:endParaRPr lang="en-US" altLang="en-US" sz="800" kern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E79EF06-4BFE-DF6E-CA02-AFD9F9A314D5}"/>
              </a:ext>
            </a:extLst>
          </p:cNvPr>
          <p:cNvSpPr txBox="1"/>
          <p:nvPr/>
        </p:nvSpPr>
        <p:spPr>
          <a:xfrm>
            <a:off x="5367844" y="5061800"/>
            <a:ext cx="3384856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/>
              <a:t>Dog 1: 10kg</a:t>
            </a:r>
          </a:p>
          <a:p>
            <a:r>
              <a:rPr lang="en-GB" sz="3413" dirty="0"/>
              <a:t>Dog 2: 12kg</a:t>
            </a:r>
          </a:p>
          <a:p>
            <a:r>
              <a:rPr lang="en-GB" sz="3413" dirty="0"/>
              <a:t>Dog 3: 13kg</a:t>
            </a:r>
          </a:p>
          <a:p>
            <a:r>
              <a:rPr lang="en-GB" sz="3413" dirty="0"/>
              <a:t>Dog 4: 17kg</a:t>
            </a:r>
          </a:p>
          <a:p>
            <a:r>
              <a:rPr lang="en-GB" sz="3413" dirty="0"/>
              <a:t>Dog 5: 20kg</a:t>
            </a:r>
          </a:p>
          <a:p>
            <a:r>
              <a:rPr lang="en-GB" sz="3413" dirty="0"/>
              <a:t>Dog 6: 24kg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FD9844-B495-E2B9-A73E-E4BF2E021ED5}"/>
              </a:ext>
            </a:extLst>
          </p:cNvPr>
          <p:cNvSpPr txBox="1"/>
          <p:nvPr/>
        </p:nvSpPr>
        <p:spPr>
          <a:xfrm>
            <a:off x="8174133" y="5061800"/>
            <a:ext cx="2052489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-6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-4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-3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57B2-55B3-4657-8C22-A5A669915A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4199" y="1895619"/>
                <a:ext cx="11214814" cy="6187562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4550" b="0" dirty="0">
                    <a:solidFill>
                      <a:schemeClr val="bg1"/>
                    </a:solidFill>
                  </a:rPr>
                  <a:t>The </a:t>
                </a:r>
                <a:r>
                  <a:rPr lang="en-US" sz="4550" b="0" i="1" u="sng" dirty="0">
                    <a:solidFill>
                      <a:schemeClr val="bg1"/>
                    </a:solidFill>
                  </a:rPr>
                  <a:t>Variance 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550" b="0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)</a:t>
                </a:r>
                <a:endParaRPr lang="en-US" sz="4550" b="0" i="1" dirty="0">
                  <a:solidFill>
                    <a:schemeClr val="bg1"/>
                  </a:solidFill>
                </a:endParaRPr>
              </a:p>
              <a:p>
                <a:r>
                  <a:rPr lang="en-US" sz="3000" b="0" dirty="0">
                    <a:solidFill>
                      <a:schemeClr val="bg1"/>
                    </a:solidFill>
                  </a:rPr>
                  <a:t>A measure to show how spread out our observations are</a:t>
                </a:r>
              </a:p>
              <a:p>
                <a:r>
                  <a:rPr lang="en-US" sz="3600" dirty="0">
                    <a:solidFill>
                      <a:schemeClr val="bg1"/>
                    </a:solidFill>
                  </a:rPr>
                  <a:t>The </a:t>
                </a:r>
                <a:r>
                  <a:rPr lang="en-US" sz="36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average</a:t>
                </a:r>
                <a:r>
                  <a:rPr lang="en-US" sz="3600" dirty="0">
                    <a:solidFill>
                      <a:schemeClr val="bg1"/>
                    </a:solidFill>
                  </a:rPr>
                  <a:t> of the </a:t>
                </a:r>
                <a:r>
                  <a:rPr lang="en-US" sz="3600" dirty="0">
                    <a:solidFill>
                      <a:srgbClr val="92D050"/>
                    </a:solidFill>
                  </a:rPr>
                  <a:t>squared</a:t>
                </a:r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:r>
                  <a:rPr lang="en-US" sz="3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differences from the </a:t>
                </a:r>
                <a:r>
                  <a:rPr lang="en-US" sz="3600" dirty="0">
                    <a:solidFill>
                      <a:srgbClr val="FF0000"/>
                    </a:solidFill>
                  </a:rPr>
                  <a:t>mean</a:t>
                </a:r>
                <a:r>
                  <a:rPr lang="en-US" sz="36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57B2-55B3-4657-8C22-A5A669915A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199" y="1895619"/>
                <a:ext cx="11214814" cy="6187562"/>
              </a:xfrm>
              <a:blipFill>
                <a:blip r:embed="rId3"/>
                <a:stretch>
                  <a:fillRect l="-2828" t="-2664" r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A21CEFF5-BF01-319D-3E28-FF0D1392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C9A66-3438-A005-7F56-0A4E1373DBAE}"/>
              </a:ext>
            </a:extLst>
          </p:cNvPr>
          <p:cNvSpPr txBox="1"/>
          <p:nvPr/>
        </p:nvSpPr>
        <p:spPr>
          <a:xfrm>
            <a:off x="9290716" y="5073363"/>
            <a:ext cx="1032749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>
                <a:solidFill>
                  <a:srgbClr val="92D050"/>
                </a:solidFill>
              </a:rPr>
              <a:t>36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9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64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359016-F700-DF08-4884-8B8AD4A97996}"/>
                  </a:ext>
                </a:extLst>
              </p:cNvPr>
              <p:cNvSpPr txBox="1"/>
              <p:nvPr/>
            </p:nvSpPr>
            <p:spPr>
              <a:xfrm>
                <a:off x="591083" y="6077548"/>
                <a:ext cx="4625624" cy="12352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40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0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0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0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4000" i="1" smtClean="0">
                                          <a:solidFill>
                                            <a:srgbClr val="00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00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4000" i="1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400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4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359016-F700-DF08-4884-8B8AD4A9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83" y="6077548"/>
                <a:ext cx="4625624" cy="1235210"/>
              </a:xfrm>
              <a:prstGeom prst="rect">
                <a:avLst/>
              </a:prstGeom>
              <a:blipFill>
                <a:blip r:embed="rId4"/>
                <a:stretch>
                  <a:fillRect t="-82653" r="-2740" b="-75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402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E79EF06-4BFE-DF6E-CA02-AFD9F9A314D5}"/>
              </a:ext>
            </a:extLst>
          </p:cNvPr>
          <p:cNvSpPr txBox="1"/>
          <p:nvPr/>
        </p:nvSpPr>
        <p:spPr>
          <a:xfrm>
            <a:off x="5367844" y="5061800"/>
            <a:ext cx="3384856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/>
              <a:t>Dog 1: 10kg</a:t>
            </a:r>
          </a:p>
          <a:p>
            <a:r>
              <a:rPr lang="en-GB" sz="3413" dirty="0"/>
              <a:t>Dog 2: 12kg</a:t>
            </a:r>
          </a:p>
          <a:p>
            <a:r>
              <a:rPr lang="en-GB" sz="3413" dirty="0"/>
              <a:t>Dog 3: 13kg</a:t>
            </a:r>
          </a:p>
          <a:p>
            <a:r>
              <a:rPr lang="en-GB" sz="3413" dirty="0"/>
              <a:t>Dog 4: 17kg</a:t>
            </a:r>
          </a:p>
          <a:p>
            <a:r>
              <a:rPr lang="en-GB" sz="3413" dirty="0"/>
              <a:t>Dog 5: 20kg</a:t>
            </a:r>
          </a:p>
          <a:p>
            <a:r>
              <a:rPr lang="en-GB" sz="3413" dirty="0"/>
              <a:t>Dog 6: 24kg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FD9844-B495-E2B9-A73E-E4BF2E021ED5}"/>
              </a:ext>
            </a:extLst>
          </p:cNvPr>
          <p:cNvSpPr txBox="1"/>
          <p:nvPr/>
        </p:nvSpPr>
        <p:spPr>
          <a:xfrm>
            <a:off x="8174133" y="5061800"/>
            <a:ext cx="2052489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-6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-4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-3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57B2-55B3-4657-8C22-A5A669915A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4199" y="1895619"/>
                <a:ext cx="11214814" cy="6187562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4550" b="0" dirty="0">
                    <a:solidFill>
                      <a:schemeClr val="bg1"/>
                    </a:solidFill>
                  </a:rPr>
                  <a:t>The </a:t>
                </a:r>
                <a:r>
                  <a:rPr lang="en-US" sz="4550" b="0" i="1" u="sng" dirty="0">
                    <a:solidFill>
                      <a:schemeClr val="bg1"/>
                    </a:solidFill>
                  </a:rPr>
                  <a:t>Variance 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550" b="0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)</a:t>
                </a:r>
                <a:endParaRPr lang="en-US" sz="4550" b="0" i="1" dirty="0">
                  <a:solidFill>
                    <a:schemeClr val="bg1"/>
                  </a:solidFill>
                </a:endParaRPr>
              </a:p>
              <a:p>
                <a:r>
                  <a:rPr lang="en-US" sz="3000" b="0" dirty="0">
                    <a:solidFill>
                      <a:schemeClr val="bg1"/>
                    </a:solidFill>
                  </a:rPr>
                  <a:t>A measure to show how spread out our observations are</a:t>
                </a:r>
              </a:p>
              <a:p>
                <a:r>
                  <a:rPr lang="en-US" sz="3600" dirty="0">
                    <a:solidFill>
                      <a:schemeClr val="bg1"/>
                    </a:solidFill>
                  </a:rPr>
                  <a:t>The </a:t>
                </a:r>
                <a:r>
                  <a:rPr lang="en-US" sz="36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average</a:t>
                </a:r>
                <a:r>
                  <a:rPr lang="en-US" sz="3600" dirty="0">
                    <a:solidFill>
                      <a:schemeClr val="bg1"/>
                    </a:solidFill>
                  </a:rPr>
                  <a:t> of the </a:t>
                </a:r>
                <a:r>
                  <a:rPr lang="en-US" sz="3600" dirty="0">
                    <a:solidFill>
                      <a:srgbClr val="92D050"/>
                    </a:solidFill>
                  </a:rPr>
                  <a:t>squared</a:t>
                </a:r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:r>
                  <a:rPr lang="en-US" sz="3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differences from the </a:t>
                </a:r>
                <a:r>
                  <a:rPr lang="en-US" sz="3600" dirty="0">
                    <a:solidFill>
                      <a:srgbClr val="FF0000"/>
                    </a:solidFill>
                  </a:rPr>
                  <a:t>mean</a:t>
                </a:r>
                <a:r>
                  <a:rPr lang="en-US" sz="36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57B2-55B3-4657-8C22-A5A669915A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199" y="1895619"/>
                <a:ext cx="11214814" cy="6187562"/>
              </a:xfrm>
              <a:blipFill>
                <a:blip r:embed="rId3"/>
                <a:stretch>
                  <a:fillRect l="-2828" t="-2664" r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A21CEFF5-BF01-319D-3E28-FF0D1392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C9A66-3438-A005-7F56-0A4E1373DBAE}"/>
              </a:ext>
            </a:extLst>
          </p:cNvPr>
          <p:cNvSpPr txBox="1"/>
          <p:nvPr/>
        </p:nvSpPr>
        <p:spPr>
          <a:xfrm>
            <a:off x="9290716" y="5073363"/>
            <a:ext cx="1032749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>
                <a:solidFill>
                  <a:srgbClr val="92D050"/>
                </a:solidFill>
              </a:rPr>
              <a:t>36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9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64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8C3222-C7F3-B35C-1441-790F4B29A349}"/>
              </a:ext>
            </a:extLst>
          </p:cNvPr>
          <p:cNvSpPr txBox="1"/>
          <p:nvPr/>
        </p:nvSpPr>
        <p:spPr>
          <a:xfrm>
            <a:off x="9168846" y="8305380"/>
            <a:ext cx="4361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142 / 5 = 28.4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5F78D6-795D-D60C-84B4-27D7CE1A0991}"/>
              </a:ext>
            </a:extLst>
          </p:cNvPr>
          <p:cNvSpPr txBox="1"/>
          <p:nvPr/>
        </p:nvSpPr>
        <p:spPr>
          <a:xfrm>
            <a:off x="1520466" y="8881435"/>
            <a:ext cx="789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4"/>
              </a:rPr>
              <a:t>read more about population parameters and sample statistics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A957A2-ABCA-64DF-4001-32DBBAAEE221}"/>
                  </a:ext>
                </a:extLst>
              </p:cNvPr>
              <p:cNvSpPr txBox="1"/>
              <p:nvPr/>
            </p:nvSpPr>
            <p:spPr>
              <a:xfrm>
                <a:off x="-545615" y="6323806"/>
                <a:ext cx="6934200" cy="11115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A957A2-ABCA-64DF-4001-32DBBAAE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5615" y="6323806"/>
                <a:ext cx="6934200" cy="1111586"/>
              </a:xfrm>
              <a:prstGeom prst="rect">
                <a:avLst/>
              </a:prstGeom>
              <a:blipFill>
                <a:blip r:embed="rId5"/>
                <a:stretch>
                  <a:fillRect t="-83146" b="-78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Variance (video lessons, formula, examples, solutions)">
            <a:extLst>
              <a:ext uri="{FF2B5EF4-FFF2-40B4-BE49-F238E27FC236}">
                <a16:creationId xmlns:a16="http://schemas.microsoft.com/office/drawing/2014/main" id="{9D866887-4F15-5D5E-A8C1-14B3854F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0466" y="1868533"/>
            <a:ext cx="10422489" cy="701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5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E79EF06-4BFE-DF6E-CA02-AFD9F9A314D5}"/>
              </a:ext>
            </a:extLst>
          </p:cNvPr>
          <p:cNvSpPr txBox="1"/>
          <p:nvPr/>
        </p:nvSpPr>
        <p:spPr>
          <a:xfrm>
            <a:off x="5367844" y="5061800"/>
            <a:ext cx="3384856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/>
              <a:t>Dog 1: 10kg</a:t>
            </a:r>
          </a:p>
          <a:p>
            <a:r>
              <a:rPr lang="en-GB" sz="3413" dirty="0"/>
              <a:t>Dog 2: 12kg</a:t>
            </a:r>
          </a:p>
          <a:p>
            <a:r>
              <a:rPr lang="en-GB" sz="3413" dirty="0"/>
              <a:t>Dog 3: 13kg</a:t>
            </a:r>
          </a:p>
          <a:p>
            <a:r>
              <a:rPr lang="en-GB" sz="3413" dirty="0"/>
              <a:t>Dog 4: 17kg</a:t>
            </a:r>
          </a:p>
          <a:p>
            <a:r>
              <a:rPr lang="en-GB" sz="3413" dirty="0"/>
              <a:t>Dog 5: 20kg</a:t>
            </a:r>
          </a:p>
          <a:p>
            <a:r>
              <a:rPr lang="en-GB" sz="3413" dirty="0"/>
              <a:t>Dog 6: 24kg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FD9844-B495-E2B9-A73E-E4BF2E021ED5}"/>
              </a:ext>
            </a:extLst>
          </p:cNvPr>
          <p:cNvSpPr txBox="1"/>
          <p:nvPr/>
        </p:nvSpPr>
        <p:spPr>
          <a:xfrm>
            <a:off x="8174133" y="5061800"/>
            <a:ext cx="2052489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-6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-4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-3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  <a:p>
            <a:r>
              <a:rPr lang="en-GB" sz="341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57B2-55B3-4657-8C22-A5A669915A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4199" y="1895619"/>
                <a:ext cx="11214814" cy="6187562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4550" b="0" dirty="0">
                    <a:solidFill>
                      <a:schemeClr val="bg1"/>
                    </a:solidFill>
                  </a:rPr>
                  <a:t>The </a:t>
                </a:r>
                <a:r>
                  <a:rPr lang="en-US" sz="4550" b="0" i="1" u="sng" dirty="0">
                    <a:solidFill>
                      <a:schemeClr val="bg1"/>
                    </a:solidFill>
                  </a:rPr>
                  <a:t>Variance 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455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550" b="0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4550" b="0" dirty="0">
                    <a:solidFill>
                      <a:schemeClr val="bg1"/>
                    </a:solidFill>
                  </a:rPr>
                  <a:t>)</a:t>
                </a:r>
                <a:endParaRPr lang="en-US" sz="4550" b="0" i="1" dirty="0">
                  <a:solidFill>
                    <a:schemeClr val="bg1"/>
                  </a:solidFill>
                </a:endParaRPr>
              </a:p>
              <a:p>
                <a:r>
                  <a:rPr lang="en-US" sz="3000" b="0" dirty="0">
                    <a:solidFill>
                      <a:schemeClr val="bg1"/>
                    </a:solidFill>
                  </a:rPr>
                  <a:t>A measure to show how spread out our observations are</a:t>
                </a:r>
              </a:p>
              <a:p>
                <a:r>
                  <a:rPr lang="en-US" sz="3600" dirty="0">
                    <a:solidFill>
                      <a:schemeClr val="bg1"/>
                    </a:solidFill>
                  </a:rPr>
                  <a:t>The </a:t>
                </a:r>
                <a:r>
                  <a:rPr lang="en-US" sz="36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average</a:t>
                </a:r>
                <a:r>
                  <a:rPr lang="en-US" sz="3600" dirty="0">
                    <a:solidFill>
                      <a:schemeClr val="bg1"/>
                    </a:solidFill>
                  </a:rPr>
                  <a:t> of the </a:t>
                </a:r>
                <a:r>
                  <a:rPr lang="en-US" sz="3600" dirty="0">
                    <a:solidFill>
                      <a:srgbClr val="92D050"/>
                    </a:solidFill>
                  </a:rPr>
                  <a:t>squared</a:t>
                </a:r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:r>
                  <a:rPr lang="en-US" sz="3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differences from the </a:t>
                </a:r>
                <a:r>
                  <a:rPr lang="en-US" sz="3600" dirty="0">
                    <a:solidFill>
                      <a:srgbClr val="FF0000"/>
                    </a:solidFill>
                  </a:rPr>
                  <a:t>mean</a:t>
                </a:r>
                <a:r>
                  <a:rPr lang="en-US" sz="36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157B2-55B3-4657-8C22-A5A669915A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199" y="1895619"/>
                <a:ext cx="11214814" cy="6187562"/>
              </a:xfrm>
              <a:blipFill>
                <a:blip r:embed="rId3"/>
                <a:stretch>
                  <a:fillRect l="-2828" t="-2664" r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A21CEFF5-BF01-319D-3E28-FF0D1392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C9A66-3438-A005-7F56-0A4E1373DBAE}"/>
              </a:ext>
            </a:extLst>
          </p:cNvPr>
          <p:cNvSpPr txBox="1"/>
          <p:nvPr/>
        </p:nvSpPr>
        <p:spPr>
          <a:xfrm>
            <a:off x="9290716" y="5073363"/>
            <a:ext cx="1032749" cy="324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13" dirty="0">
                <a:solidFill>
                  <a:srgbClr val="92D050"/>
                </a:solidFill>
              </a:rPr>
              <a:t>36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9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</a:t>
            </a:r>
          </a:p>
          <a:p>
            <a:r>
              <a:rPr lang="en-GB" sz="3413" dirty="0">
                <a:solidFill>
                  <a:srgbClr val="92D050"/>
                </a:solidFill>
              </a:rPr>
              <a:t>16</a:t>
            </a:r>
          </a:p>
          <a:p>
            <a:r>
              <a:rPr lang="en-GB" sz="3413" dirty="0">
                <a:solidFill>
                  <a:srgbClr val="92D050"/>
                </a:solidFill>
              </a:rPr>
              <a:t>64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8C3222-C7F3-B35C-1441-790F4B29A349}"/>
              </a:ext>
            </a:extLst>
          </p:cNvPr>
          <p:cNvSpPr txBox="1"/>
          <p:nvPr/>
        </p:nvSpPr>
        <p:spPr>
          <a:xfrm>
            <a:off x="9168846" y="8305380"/>
            <a:ext cx="4361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142 / 5 = 28.4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116E67-4B72-F527-6F26-B686D465B2AC}"/>
                  </a:ext>
                </a:extLst>
              </p:cNvPr>
              <p:cNvSpPr txBox="1"/>
              <p:nvPr/>
            </p:nvSpPr>
            <p:spPr>
              <a:xfrm>
                <a:off x="591083" y="6077548"/>
                <a:ext cx="4625624" cy="12352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40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0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0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0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4000" i="1" smtClean="0">
                                          <a:solidFill>
                                            <a:srgbClr val="00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00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4000" i="1">
                                      <a:solidFill>
                                        <a:srgbClr val="00FF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400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40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116E67-4B72-F527-6F26-B686D465B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83" y="6077548"/>
                <a:ext cx="4625624" cy="1235210"/>
              </a:xfrm>
              <a:prstGeom prst="rect">
                <a:avLst/>
              </a:prstGeom>
              <a:blipFill>
                <a:blip r:embed="rId5"/>
                <a:stretch>
                  <a:fillRect t="-82653" r="-2740" b="-75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E680675-8127-EF7A-4FB1-86C9B2C34ACD}"/>
              </a:ext>
            </a:extLst>
          </p:cNvPr>
          <p:cNvSpPr txBox="1"/>
          <p:nvPr/>
        </p:nvSpPr>
        <p:spPr>
          <a:xfrm>
            <a:off x="5390117" y="8268365"/>
            <a:ext cx="3362583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44" dirty="0">
                <a:solidFill>
                  <a:srgbClr val="FF0000"/>
                </a:solidFill>
              </a:rPr>
              <a:t>Mean = 16kg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AF8F6B-A78B-4738-BE1B-41ACF425E179}"/>
              </a:ext>
            </a:extLst>
          </p:cNvPr>
          <p:cNvSpPr txBox="1"/>
          <p:nvPr/>
        </p:nvSpPr>
        <p:spPr>
          <a:xfrm>
            <a:off x="1520466" y="8881435"/>
            <a:ext cx="789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6"/>
              </a:rPr>
              <a:t>read more about population parameters and sample statistics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966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26772" y="2879163"/>
                <a:ext cx="20408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72" y="2879163"/>
                <a:ext cx="2040815" cy="646331"/>
              </a:xfrm>
              <a:prstGeom prst="rect">
                <a:avLst/>
              </a:prstGeom>
              <a:blipFill>
                <a:blip r:embed="rId3"/>
                <a:stretch>
                  <a:fillRect l="-9259" t="-13462" r="-8025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996406" y="4229675"/>
            <a:ext cx="2894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Variance (s</a:t>
            </a:r>
            <a:r>
              <a:rPr 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97819" y="5747730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Standard deviation (s)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6407" y="7231790"/>
            <a:ext cx="4100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Standard error of the mean (SEM)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2C6F01F-09B3-46EE-A41F-A9F4B4D2A111}"/>
              </a:ext>
            </a:extLst>
          </p:cNvPr>
          <p:cNvSpPr txBox="1">
            <a:spLocks/>
          </p:cNvSpPr>
          <p:nvPr/>
        </p:nvSpPr>
        <p:spPr>
          <a:xfrm>
            <a:off x="650875" y="388938"/>
            <a:ext cx="11701463" cy="1627187"/>
          </a:xfrm>
          <a:prstGeom prst="rect">
            <a:avLst/>
          </a:prstGeom>
        </p:spPr>
        <p:txBody>
          <a:bodyPr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 spc="300">
                <a:solidFill>
                  <a:srgbClr val="FFFF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5pPr>
            <a:lvl6pPr marL="25146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6pPr>
            <a:lvl7pPr marL="29718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7pPr>
            <a:lvl8pPr marL="34290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8pPr>
            <a:lvl9pPr marL="38862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9pPr>
          </a:lstStyle>
          <a:p>
            <a:r>
              <a:rPr lang="en-US" kern="0" dirty="0"/>
              <a:t>descriptive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9AF155-37D4-F1B7-DF52-33ECB348C402}"/>
                  </a:ext>
                </a:extLst>
              </p:cNvPr>
              <p:cNvSpPr txBox="1"/>
              <p:nvPr/>
            </p:nvSpPr>
            <p:spPr>
              <a:xfrm>
                <a:off x="7584399" y="4014232"/>
                <a:ext cx="313153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9AF155-37D4-F1B7-DF52-33ECB348C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399" y="4014232"/>
                <a:ext cx="3131532" cy="861774"/>
              </a:xfrm>
              <a:prstGeom prst="rect">
                <a:avLst/>
              </a:prstGeom>
              <a:blipFill>
                <a:blip r:embed="rId4"/>
                <a:stretch>
                  <a:fillRect l="-1619" t="-83824" r="-4453" b="-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28807D-8FA5-F916-0EB7-54DAC8B085CC}"/>
                  </a:ext>
                </a:extLst>
              </p:cNvPr>
              <p:cNvSpPr txBox="1"/>
              <p:nvPr/>
            </p:nvSpPr>
            <p:spPr>
              <a:xfrm>
                <a:off x="7492206" y="2805606"/>
                <a:ext cx="313153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28807D-8FA5-F916-0EB7-54DAC8B0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206" y="2805606"/>
                <a:ext cx="3131532" cy="861774"/>
              </a:xfrm>
              <a:prstGeom prst="rect">
                <a:avLst/>
              </a:prstGeom>
              <a:blipFill>
                <a:blip r:embed="rId5"/>
                <a:stretch>
                  <a:fillRect t="-82609" b="-72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9AA66-BC3D-491D-8E91-C855A3EC32D9}"/>
                  </a:ext>
                </a:extLst>
              </p:cNvPr>
              <p:cNvSpPr txBox="1"/>
              <p:nvPr/>
            </p:nvSpPr>
            <p:spPr>
              <a:xfrm>
                <a:off x="7339806" y="5421382"/>
                <a:ext cx="3620718" cy="127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9AA66-BC3D-491D-8E91-C855A3EC3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806" y="5421382"/>
                <a:ext cx="3620718" cy="1273041"/>
              </a:xfrm>
              <a:prstGeom prst="rect">
                <a:avLst/>
              </a:prstGeom>
              <a:blipFill>
                <a:blip r:embed="rId6"/>
                <a:stretch>
                  <a:fillRect t="-37255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B7D385-0F0D-0C5E-16C6-0BC2C89234F2}"/>
                  </a:ext>
                </a:extLst>
              </p:cNvPr>
              <p:cNvSpPr txBox="1"/>
              <p:nvPr/>
            </p:nvSpPr>
            <p:spPr>
              <a:xfrm>
                <a:off x="8101805" y="7643080"/>
                <a:ext cx="5043865" cy="6191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𝑆𝐸𝑀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B7D385-0F0D-0C5E-16C6-0BC2C892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805" y="7643080"/>
                <a:ext cx="5043865" cy="619144"/>
              </a:xfrm>
              <a:prstGeom prst="rect">
                <a:avLst/>
              </a:prstGeom>
              <a:blipFill>
                <a:blip r:embed="rId7"/>
                <a:stretch>
                  <a:fillRect l="-2261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106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E8256-BEC8-46A5-8B5A-D55B14617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550" b="0" dirty="0">
                <a:solidFill>
                  <a:schemeClr val="bg1"/>
                </a:solidFill>
              </a:rPr>
              <a:t>The </a:t>
            </a:r>
            <a:r>
              <a:rPr lang="en-US" sz="4550" b="0" i="1" u="sng" dirty="0">
                <a:solidFill>
                  <a:schemeClr val="bg1"/>
                </a:solidFill>
              </a:rPr>
              <a:t>Standard deviation </a:t>
            </a:r>
            <a:r>
              <a:rPr lang="en-US" sz="4550" b="0" dirty="0">
                <a:solidFill>
                  <a:schemeClr val="bg1"/>
                </a:solidFill>
              </a:rPr>
              <a:t>(s) :</a:t>
            </a:r>
            <a:endParaRPr lang="en-US" sz="4550" b="0" i="1" u="sng" dirty="0">
              <a:solidFill>
                <a:schemeClr val="bg1"/>
              </a:solidFill>
            </a:endParaRPr>
          </a:p>
          <a:p>
            <a:r>
              <a:rPr lang="en-US" sz="2800" b="0" dirty="0">
                <a:solidFill>
                  <a:schemeClr val="bg1"/>
                </a:solidFill>
              </a:rPr>
              <a:t>It is the square root of </a:t>
            </a:r>
            <a:r>
              <a:rPr lang="en-US" sz="2800" b="0" i="1" dirty="0">
                <a:solidFill>
                  <a:schemeClr val="bg1"/>
                </a:solidFill>
              </a:rPr>
              <a:t>variance</a:t>
            </a:r>
          </a:p>
          <a:p>
            <a:r>
              <a:rPr lang="en-US" sz="2800" b="0" dirty="0">
                <a:solidFill>
                  <a:schemeClr val="bg1"/>
                </a:solidFill>
              </a:rPr>
              <a:t>The result is in the same measurement units as our data (e.g., kg).</a:t>
            </a:r>
          </a:p>
          <a:p>
            <a:r>
              <a:rPr lang="en-US" sz="2800" b="0" dirty="0">
                <a:solidFill>
                  <a:schemeClr val="bg1"/>
                </a:solidFill>
              </a:rPr>
              <a:t>This makes it easier to interpret and understand the spread of the data than </a:t>
            </a:r>
            <a:r>
              <a:rPr lang="en-US" sz="2800" b="0" i="1" dirty="0">
                <a:solidFill>
                  <a:schemeClr val="bg1"/>
                </a:solidFill>
              </a:rPr>
              <a:t>variance</a:t>
            </a:r>
            <a:r>
              <a:rPr lang="en-US" sz="2800" b="0" dirty="0">
                <a:solidFill>
                  <a:schemeClr val="bg1"/>
                </a:solidFill>
              </a:rPr>
              <a:t> alone.</a:t>
            </a:r>
            <a:endParaRPr lang="en-US" sz="3600" b="0" dirty="0">
              <a:solidFill>
                <a:schemeClr val="bg1"/>
              </a:solidFill>
            </a:endParaRPr>
          </a:p>
          <a:p>
            <a:endParaRPr lang="en-US" sz="455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04409F-2D94-1C5D-0961-2E9BB013C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92183E-A505-965A-B95F-A103FB00BFF6}"/>
                  </a:ext>
                </a:extLst>
              </p:cNvPr>
              <p:cNvSpPr txBox="1"/>
              <p:nvPr/>
            </p:nvSpPr>
            <p:spPr>
              <a:xfrm>
                <a:off x="8178006" y="7710622"/>
                <a:ext cx="3620718" cy="127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92183E-A505-965A-B95F-A103FB00B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006" y="7710622"/>
                <a:ext cx="3620718" cy="1273041"/>
              </a:xfrm>
              <a:prstGeom prst="rect">
                <a:avLst/>
              </a:prstGeom>
              <a:blipFill>
                <a:blip r:embed="rId3"/>
                <a:stretch>
                  <a:fillRect t="-38614" b="-35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Standard deviation - Wikipedia">
            <a:extLst>
              <a:ext uri="{FF2B5EF4-FFF2-40B4-BE49-F238E27FC236}">
                <a16:creationId xmlns:a16="http://schemas.microsoft.com/office/drawing/2014/main" id="{22FE5E78-B8D6-25B4-B185-C45AAE984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333" y="6019006"/>
            <a:ext cx="7909545" cy="395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74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E8256-BEC8-46A5-8B5A-D55B14617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550" b="0" dirty="0">
                <a:solidFill>
                  <a:schemeClr val="bg1"/>
                </a:solidFill>
              </a:rPr>
              <a:t>The </a:t>
            </a:r>
            <a:r>
              <a:rPr lang="en-US" sz="4550" b="0" i="1" u="sng" dirty="0">
                <a:solidFill>
                  <a:schemeClr val="bg1"/>
                </a:solidFill>
              </a:rPr>
              <a:t>Standard deviation </a:t>
            </a:r>
            <a:r>
              <a:rPr lang="en-US" sz="4550" b="0" dirty="0">
                <a:solidFill>
                  <a:schemeClr val="bg1"/>
                </a:solidFill>
              </a:rPr>
              <a:t>(s) :</a:t>
            </a:r>
            <a:endParaRPr lang="en-US" sz="4550" b="0" i="1" u="sng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550" dirty="0">
              <a:solidFill>
                <a:schemeClr val="bg1"/>
              </a:solidFill>
            </a:endParaRPr>
          </a:p>
          <a:p>
            <a:endParaRPr lang="en-US" sz="4550" dirty="0">
              <a:solidFill>
                <a:schemeClr val="bg1"/>
              </a:solidFill>
            </a:endParaRPr>
          </a:p>
        </p:txBody>
      </p:sp>
      <p:grpSp>
        <p:nvGrpSpPr>
          <p:cNvPr id="5" name="Group 4" descr="Graph demonstrating variance">
            <a:extLst>
              <a:ext uri="{FF2B5EF4-FFF2-40B4-BE49-F238E27FC236}">
                <a16:creationId xmlns:a16="http://schemas.microsoft.com/office/drawing/2014/main" id="{B4CEDCC7-7A12-5F14-8B3A-FECFEF41305F}"/>
              </a:ext>
            </a:extLst>
          </p:cNvPr>
          <p:cNvGrpSpPr/>
          <p:nvPr/>
        </p:nvGrpSpPr>
        <p:grpSpPr>
          <a:xfrm>
            <a:off x="1116613" y="3817810"/>
            <a:ext cx="6206215" cy="5414996"/>
            <a:chOff x="2525590" y="3411911"/>
            <a:chExt cx="3932360" cy="33095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619A95-637F-951F-29C5-6AB9BA076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720"/>
            <a:stretch/>
          </p:blipFill>
          <p:spPr>
            <a:xfrm>
              <a:off x="2525590" y="3411911"/>
              <a:ext cx="3932360" cy="3309565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915E785-D228-637F-A904-35775C74EA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7273" y="3889612"/>
              <a:ext cx="0" cy="685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3ACABF8-3862-0A2E-2DC0-DEC9BA8D9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8043" y="4338083"/>
              <a:ext cx="0" cy="237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E967A9F-C137-F594-F030-64AF146C47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7708" y="4551525"/>
              <a:ext cx="0" cy="887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35974AA-9F9C-124D-DAC3-10F2FF79F5C8}"/>
                </a:ext>
              </a:extLst>
            </p:cNvPr>
            <p:cNvCxnSpPr>
              <a:cxnSpLocks/>
            </p:cNvCxnSpPr>
            <p:nvPr/>
          </p:nvCxnSpPr>
          <p:spPr>
            <a:xfrm>
              <a:off x="4665840" y="4707474"/>
              <a:ext cx="0" cy="1647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E67E1A-3BCD-C45B-DA34-2BFD6CADD70A}"/>
                </a:ext>
              </a:extLst>
            </p:cNvPr>
            <p:cNvCxnSpPr>
              <a:cxnSpLocks/>
            </p:cNvCxnSpPr>
            <p:nvPr/>
          </p:nvCxnSpPr>
          <p:spPr>
            <a:xfrm>
              <a:off x="4272330" y="4707474"/>
              <a:ext cx="0" cy="2807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E1E09A7-A0C0-9E0D-1133-15AEB552F9E8}"/>
                </a:ext>
              </a:extLst>
            </p:cNvPr>
            <p:cNvCxnSpPr>
              <a:cxnSpLocks/>
            </p:cNvCxnSpPr>
            <p:nvPr/>
          </p:nvCxnSpPr>
          <p:spPr>
            <a:xfrm>
              <a:off x="3878819" y="4707474"/>
              <a:ext cx="0" cy="5127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6AFCD28-F92F-2941-1942-66D0A0B72578}"/>
              </a:ext>
            </a:extLst>
          </p:cNvPr>
          <p:cNvSpPr txBox="1"/>
          <p:nvPr/>
        </p:nvSpPr>
        <p:spPr>
          <a:xfrm>
            <a:off x="5851473" y="4225872"/>
            <a:ext cx="65" cy="2625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70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A31872-2790-0E9C-E81F-92EF4D49ECEC}"/>
                  </a:ext>
                </a:extLst>
              </p:cNvPr>
              <p:cNvSpPr txBox="1"/>
              <p:nvPr/>
            </p:nvSpPr>
            <p:spPr>
              <a:xfrm>
                <a:off x="6418618" y="4207820"/>
                <a:ext cx="6501342" cy="2316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6826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6826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28.4</m:t>
                          </m:r>
                        </m:e>
                      </m:rad>
                    </m:oMath>
                  </m:oMathPara>
                </a14:m>
                <a:endParaRPr lang="en-GB" sz="6826" dirty="0">
                  <a:solidFill>
                    <a:schemeClr val="accent1"/>
                  </a:solidFill>
                </a:endParaRPr>
              </a:p>
              <a:p>
                <a:pPr algn="ctr"/>
                <a:r>
                  <a:rPr lang="en-GB" sz="6826" dirty="0">
                    <a:solidFill>
                      <a:schemeClr val="accent1"/>
                    </a:solidFill>
                  </a:rPr>
                  <a:t>= 5.3kg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A31872-2790-0E9C-E81F-92EF4D49E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618" y="4207820"/>
                <a:ext cx="6501342" cy="2316788"/>
              </a:xfrm>
              <a:prstGeom prst="rect">
                <a:avLst/>
              </a:prstGeom>
              <a:blipFill>
                <a:blip r:embed="rId4"/>
                <a:stretch>
                  <a:fillRect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A1AEDFD0-D016-293F-AAE6-9FA064951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92CA9C-8179-2157-0167-A547F386A2C7}"/>
                  </a:ext>
                </a:extLst>
              </p:cNvPr>
              <p:cNvSpPr txBox="1"/>
              <p:nvPr/>
            </p:nvSpPr>
            <p:spPr>
              <a:xfrm>
                <a:off x="8178006" y="7710622"/>
                <a:ext cx="3620718" cy="127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92CA9C-8179-2157-0167-A547F386A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006" y="7710622"/>
                <a:ext cx="3620718" cy="1273041"/>
              </a:xfrm>
              <a:prstGeom prst="rect">
                <a:avLst/>
              </a:prstGeom>
              <a:blipFill>
                <a:blip r:embed="rId5"/>
                <a:stretch>
                  <a:fillRect t="-38614" b="-35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812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E8256-BEC8-46A5-8B5A-D55B14617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550" dirty="0">
                <a:solidFill>
                  <a:schemeClr val="bg1"/>
                </a:solidFill>
              </a:rPr>
              <a:t>The </a:t>
            </a:r>
            <a:r>
              <a:rPr lang="en-US" sz="4550" i="1" u="sng" dirty="0">
                <a:solidFill>
                  <a:schemeClr val="bg1"/>
                </a:solidFill>
              </a:rPr>
              <a:t>Standard deviation </a:t>
            </a:r>
            <a:r>
              <a:rPr lang="en-US" sz="4550" dirty="0">
                <a:solidFill>
                  <a:schemeClr val="bg1"/>
                </a:solidFill>
              </a:rPr>
              <a:t>(s) :</a:t>
            </a:r>
            <a:endParaRPr lang="en-US" sz="4550" i="1" u="sng" dirty="0">
              <a:solidFill>
                <a:schemeClr val="bg1"/>
              </a:solidFill>
            </a:endParaRPr>
          </a:p>
          <a:p>
            <a:r>
              <a:rPr lang="en-US" sz="4550" dirty="0">
                <a:solidFill>
                  <a:schemeClr val="bg1"/>
                </a:solidFill>
              </a:rPr>
              <a:t>Often plotted as error bars above and below the mean (5.3kg in our example).</a:t>
            </a:r>
          </a:p>
          <a:p>
            <a:endParaRPr lang="en-US" sz="455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FCD28-F92F-2941-1942-66D0A0B72578}"/>
              </a:ext>
            </a:extLst>
          </p:cNvPr>
          <p:cNvSpPr txBox="1"/>
          <p:nvPr/>
        </p:nvSpPr>
        <p:spPr>
          <a:xfrm>
            <a:off x="5851473" y="4225872"/>
            <a:ext cx="65" cy="2625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706" dirty="0"/>
          </a:p>
        </p:txBody>
      </p:sp>
      <p:graphicFrame>
        <p:nvGraphicFramePr>
          <p:cNvPr id="19" name="Chart 18" descr="Graph to show standard deviation plotted">
            <a:extLst>
              <a:ext uri="{FF2B5EF4-FFF2-40B4-BE49-F238E27FC236}">
                <a16:creationId xmlns:a16="http://schemas.microsoft.com/office/drawing/2014/main" id="{3CF8D8F5-4905-E1AC-5C83-08204DAF81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1167970"/>
              </p:ext>
            </p:extLst>
          </p:nvPr>
        </p:nvGraphicFramePr>
        <p:xfrm>
          <a:off x="1973142" y="5907158"/>
          <a:ext cx="5188950" cy="3076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F407513C-1F93-54EB-198B-001CCB88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063F86-7084-6F98-911F-11156260B20D}"/>
                  </a:ext>
                </a:extLst>
              </p:cNvPr>
              <p:cNvSpPr txBox="1"/>
              <p:nvPr/>
            </p:nvSpPr>
            <p:spPr>
              <a:xfrm>
                <a:off x="8178006" y="7710622"/>
                <a:ext cx="3620718" cy="127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063F86-7084-6F98-911F-11156260B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006" y="7710622"/>
                <a:ext cx="3620718" cy="1273041"/>
              </a:xfrm>
              <a:prstGeom prst="rect">
                <a:avLst/>
              </a:prstGeom>
              <a:blipFill>
                <a:blip r:embed="rId4"/>
                <a:stretch>
                  <a:fillRect t="-38614" b="-35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68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26772" y="2879163"/>
                <a:ext cx="20408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72" y="2879163"/>
                <a:ext cx="2040815" cy="646331"/>
              </a:xfrm>
              <a:prstGeom prst="rect">
                <a:avLst/>
              </a:prstGeom>
              <a:blipFill>
                <a:blip r:embed="rId3"/>
                <a:stretch>
                  <a:fillRect l="-9259" t="-13462" r="-8025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996406" y="4229675"/>
            <a:ext cx="2894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Variance (s</a:t>
            </a:r>
            <a:r>
              <a:rPr 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97819" y="5747730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Standard deviation (s)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6407" y="7231790"/>
            <a:ext cx="4100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Standard error of the mean (SEM)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2C6F01F-09B3-46EE-A41F-A9F4B4D2A111}"/>
              </a:ext>
            </a:extLst>
          </p:cNvPr>
          <p:cNvSpPr txBox="1">
            <a:spLocks/>
          </p:cNvSpPr>
          <p:nvPr/>
        </p:nvSpPr>
        <p:spPr>
          <a:xfrm>
            <a:off x="650875" y="388938"/>
            <a:ext cx="11701463" cy="1627187"/>
          </a:xfrm>
          <a:prstGeom prst="rect">
            <a:avLst/>
          </a:prstGeom>
        </p:spPr>
        <p:txBody>
          <a:bodyPr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 spc="300">
                <a:solidFill>
                  <a:srgbClr val="FFFF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5pPr>
            <a:lvl6pPr marL="25146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6pPr>
            <a:lvl7pPr marL="29718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7pPr>
            <a:lvl8pPr marL="34290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8pPr>
            <a:lvl9pPr marL="38862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9pPr>
          </a:lstStyle>
          <a:p>
            <a:r>
              <a:rPr lang="en-US" kern="0" dirty="0"/>
              <a:t>descriptive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9AF155-37D4-F1B7-DF52-33ECB348C402}"/>
                  </a:ext>
                </a:extLst>
              </p:cNvPr>
              <p:cNvSpPr txBox="1"/>
              <p:nvPr/>
            </p:nvSpPr>
            <p:spPr>
              <a:xfrm>
                <a:off x="7584399" y="4014232"/>
                <a:ext cx="313153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9AF155-37D4-F1B7-DF52-33ECB348C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399" y="4014232"/>
                <a:ext cx="3131532" cy="861774"/>
              </a:xfrm>
              <a:prstGeom prst="rect">
                <a:avLst/>
              </a:prstGeom>
              <a:blipFill>
                <a:blip r:embed="rId4"/>
                <a:stretch>
                  <a:fillRect l="-1619" t="-83824" r="-4453" b="-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28807D-8FA5-F916-0EB7-54DAC8B085CC}"/>
                  </a:ext>
                </a:extLst>
              </p:cNvPr>
              <p:cNvSpPr txBox="1"/>
              <p:nvPr/>
            </p:nvSpPr>
            <p:spPr>
              <a:xfrm>
                <a:off x="7492206" y="2805606"/>
                <a:ext cx="313153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28807D-8FA5-F916-0EB7-54DAC8B0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206" y="2805606"/>
                <a:ext cx="3131532" cy="861774"/>
              </a:xfrm>
              <a:prstGeom prst="rect">
                <a:avLst/>
              </a:prstGeom>
              <a:blipFill>
                <a:blip r:embed="rId5"/>
                <a:stretch>
                  <a:fillRect t="-82609" b="-72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9AA66-BC3D-491D-8E91-C855A3EC32D9}"/>
                  </a:ext>
                </a:extLst>
              </p:cNvPr>
              <p:cNvSpPr txBox="1"/>
              <p:nvPr/>
            </p:nvSpPr>
            <p:spPr>
              <a:xfrm>
                <a:off x="7339806" y="5421382"/>
                <a:ext cx="3620718" cy="127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9AA66-BC3D-491D-8E91-C855A3EC3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806" y="5421382"/>
                <a:ext cx="3620718" cy="1273041"/>
              </a:xfrm>
              <a:prstGeom prst="rect">
                <a:avLst/>
              </a:prstGeom>
              <a:blipFill>
                <a:blip r:embed="rId6"/>
                <a:stretch>
                  <a:fillRect t="-37255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B7D385-0F0D-0C5E-16C6-0BC2C89234F2}"/>
                  </a:ext>
                </a:extLst>
              </p:cNvPr>
              <p:cNvSpPr txBox="1"/>
              <p:nvPr/>
            </p:nvSpPr>
            <p:spPr>
              <a:xfrm>
                <a:off x="8101805" y="7643080"/>
                <a:ext cx="5043865" cy="6191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𝑆𝐸𝑀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B7D385-0F0D-0C5E-16C6-0BC2C892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805" y="7643080"/>
                <a:ext cx="5043865" cy="619144"/>
              </a:xfrm>
              <a:prstGeom prst="rect">
                <a:avLst/>
              </a:prstGeom>
              <a:blipFill>
                <a:blip r:embed="rId7"/>
                <a:stretch>
                  <a:fillRect l="-2261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8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2FA0C1F-EF91-5CE6-088C-700C1E914065}"/>
              </a:ext>
            </a:extLst>
          </p:cNvPr>
          <p:cNvSpPr txBox="1">
            <a:spLocks/>
          </p:cNvSpPr>
          <p:nvPr/>
        </p:nvSpPr>
        <p:spPr>
          <a:xfrm>
            <a:off x="650875" y="2282825"/>
            <a:ext cx="11701463" cy="44981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3600" b="0" spc="3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Comic Sans MS" panose="030F0702030302020204" pitchFamily="66" charset="0"/>
              <a:buChar char="–"/>
              <a:defRPr sz="2800" b="0" spc="3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Comic Sans MS" panose="030F0702030302020204" pitchFamily="66" charset="0"/>
              <a:buChar char="–"/>
              <a:defRPr sz="2800" b="0" spc="3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800" b="0" spc="3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800" b="0" spc="3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fontAlgn="base">
              <a:spcBef>
                <a:spcPts val="2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fontAlgn="base">
              <a:spcBef>
                <a:spcPts val="2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fontAlgn="base">
              <a:spcBef>
                <a:spcPts val="2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fontAlgn="base">
              <a:spcBef>
                <a:spcPts val="2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550" kern="0" dirty="0">
                <a:solidFill>
                  <a:schemeClr val="bg1"/>
                </a:solidFill>
              </a:rPr>
              <a:t>The </a:t>
            </a:r>
            <a:r>
              <a:rPr lang="en-US" sz="4550" i="1" u="sng" kern="0" dirty="0">
                <a:solidFill>
                  <a:schemeClr val="bg1"/>
                </a:solidFill>
              </a:rPr>
              <a:t>Standard error of the mean </a:t>
            </a:r>
            <a:r>
              <a:rPr lang="en-US" sz="4550" kern="0" dirty="0">
                <a:solidFill>
                  <a:schemeClr val="bg1"/>
                </a:solidFill>
              </a:rPr>
              <a:t>(SEM):</a:t>
            </a:r>
            <a:endParaRPr lang="en-US" sz="4550" i="1" u="sng" kern="0" dirty="0">
              <a:solidFill>
                <a:schemeClr val="bg1"/>
              </a:solidFill>
            </a:endParaRPr>
          </a:p>
          <a:p>
            <a:r>
              <a:rPr lang="en-US" sz="3200" kern="0" dirty="0">
                <a:solidFill>
                  <a:schemeClr val="bg1"/>
                </a:solidFill>
              </a:rPr>
              <a:t>The SEM describes how much the sample mean is expected to vary from the true population mean.</a:t>
            </a:r>
          </a:p>
          <a:p>
            <a:r>
              <a:rPr lang="en-US" sz="3200" kern="0" dirty="0">
                <a:solidFill>
                  <a:schemeClr val="bg1"/>
                </a:solidFill>
              </a:rPr>
              <a:t>Provides an estimate of how accurate the sample mean is as a representation of the true population mean.</a:t>
            </a:r>
          </a:p>
          <a:p>
            <a:endParaRPr lang="en-US" sz="4550" kern="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2C6F01F-09B3-46EE-A41F-A9F4B4D2A111}"/>
              </a:ext>
            </a:extLst>
          </p:cNvPr>
          <p:cNvSpPr txBox="1">
            <a:spLocks/>
          </p:cNvSpPr>
          <p:nvPr/>
        </p:nvSpPr>
        <p:spPr>
          <a:xfrm>
            <a:off x="650875" y="388938"/>
            <a:ext cx="11701463" cy="1627187"/>
          </a:xfrm>
          <a:prstGeom prst="rect">
            <a:avLst/>
          </a:prstGeom>
        </p:spPr>
        <p:txBody>
          <a:bodyPr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 spc="300">
                <a:solidFill>
                  <a:srgbClr val="FFFF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b="1">
                <a:solidFill>
                  <a:srgbClr val="FFFF00"/>
                </a:solidFill>
                <a:latin typeface="Comic Sans MS" pitchFamily="66" charset="0"/>
                <a:ea typeface="ヒラギノ角ゴ ProN W3" charset="0"/>
                <a:cs typeface="ヒラギノ角ゴ ProN W3" charset="0"/>
              </a:defRPr>
            </a:lvl5pPr>
            <a:lvl6pPr marL="25146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6pPr>
            <a:lvl7pPr marL="29718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7pPr>
            <a:lvl8pPr marL="34290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8pPr>
            <a:lvl9pPr marL="3886200" indent="-228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84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</a:defRPr>
            </a:lvl9pPr>
          </a:lstStyle>
          <a:p>
            <a:r>
              <a:rPr lang="en-US" kern="0"/>
              <a:t>descriptive statistics</a:t>
            </a:r>
            <a:endParaRPr lang="en-US" kern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667363-CCF0-6EFB-E382-1E99518EC348}"/>
              </a:ext>
            </a:extLst>
          </p:cNvPr>
          <p:cNvSpPr txBox="1"/>
          <p:nvPr/>
        </p:nvSpPr>
        <p:spPr>
          <a:xfrm>
            <a:off x="1396206" y="7416471"/>
            <a:ext cx="4190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what happens to SEM as n increases?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3C211D-A6EB-4660-1F67-3E9A8A666D3C}"/>
                  </a:ext>
                </a:extLst>
              </p:cNvPr>
              <p:cNvSpPr txBox="1"/>
              <p:nvPr/>
            </p:nvSpPr>
            <p:spPr>
              <a:xfrm>
                <a:off x="8198981" y="7485979"/>
                <a:ext cx="5043865" cy="14596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𝑆𝐸𝑀</m:t>
                    </m:r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66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3C211D-A6EB-4660-1F67-3E9A8A666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981" y="7485979"/>
                <a:ext cx="5043865" cy="1459630"/>
              </a:xfrm>
              <a:prstGeom prst="rect">
                <a:avLst/>
              </a:prstGeom>
              <a:blipFill>
                <a:blip r:embed="rId3"/>
                <a:stretch>
                  <a:fillRect l="-5779" b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29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6AFCD28-F92F-2941-1942-66D0A0B72578}"/>
              </a:ext>
            </a:extLst>
          </p:cNvPr>
          <p:cNvSpPr txBox="1"/>
          <p:nvPr/>
        </p:nvSpPr>
        <p:spPr>
          <a:xfrm>
            <a:off x="5851473" y="4225872"/>
            <a:ext cx="65" cy="2625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706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07513C-1F93-54EB-198B-001CCB88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388938"/>
            <a:ext cx="11701463" cy="1627187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D0563D-24A5-1BC9-CC86-A75754D9B1F8}"/>
              </a:ext>
            </a:extLst>
          </p:cNvPr>
          <p:cNvSpPr txBox="1">
            <a:spLocks/>
          </p:cNvSpPr>
          <p:nvPr/>
        </p:nvSpPr>
        <p:spPr>
          <a:xfrm>
            <a:off x="650875" y="2282825"/>
            <a:ext cx="11701463" cy="44981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3600" b="0" spc="3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Comic Sans MS" panose="030F0702030302020204" pitchFamily="66" charset="0"/>
              <a:buChar char="–"/>
              <a:defRPr sz="2800" b="0" spc="3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Comic Sans MS" panose="030F0702030302020204" pitchFamily="66" charset="0"/>
              <a:buChar char="–"/>
              <a:defRPr sz="2800" b="0" spc="3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800" b="0" spc="3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800" b="0" spc="3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fontAlgn="base">
              <a:spcBef>
                <a:spcPts val="2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fontAlgn="base">
              <a:spcBef>
                <a:spcPts val="2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fontAlgn="base">
              <a:spcBef>
                <a:spcPts val="2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fontAlgn="base">
              <a:spcBef>
                <a:spcPts val="2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550" kern="0" dirty="0">
                <a:solidFill>
                  <a:schemeClr val="bg1"/>
                </a:solidFill>
              </a:rPr>
              <a:t>The </a:t>
            </a:r>
            <a:r>
              <a:rPr lang="en-US" sz="4550" i="1" u="sng" kern="0" dirty="0">
                <a:solidFill>
                  <a:schemeClr val="bg1"/>
                </a:solidFill>
              </a:rPr>
              <a:t>Standard error of the mean </a:t>
            </a:r>
            <a:r>
              <a:rPr lang="en-US" sz="4550" kern="0" dirty="0">
                <a:solidFill>
                  <a:schemeClr val="bg1"/>
                </a:solidFill>
              </a:rPr>
              <a:t>(SEM):</a:t>
            </a:r>
            <a:endParaRPr lang="en-US" sz="4550" i="1" u="sng" kern="0" dirty="0">
              <a:solidFill>
                <a:schemeClr val="bg1"/>
              </a:solidFill>
            </a:endParaRPr>
          </a:p>
          <a:p>
            <a:endParaRPr lang="en-US" sz="4550" kern="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9A8556-BF90-5371-5FFF-DF97C4877848}"/>
                  </a:ext>
                </a:extLst>
              </p:cNvPr>
              <p:cNvSpPr txBox="1"/>
              <p:nvPr/>
            </p:nvSpPr>
            <p:spPr>
              <a:xfrm>
                <a:off x="6707839" y="3704501"/>
                <a:ext cx="6501342" cy="1290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826" dirty="0">
                    <a:solidFill>
                      <a:schemeClr val="accent1"/>
                    </a:solidFill>
                  </a:rPr>
                  <a:t>5.3 /</a:t>
                </a:r>
                <a:r>
                  <a:rPr lang="en-US" sz="6826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6826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6826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rad>
                    <m:r>
                      <a:rPr lang="en-US" sz="6826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6826" dirty="0">
                    <a:solidFill>
                      <a:schemeClr val="accent1"/>
                    </a:solidFill>
                  </a:rPr>
                  <a:t>= 2.16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9A8556-BF90-5371-5FFF-DF97C4877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839" y="3704501"/>
                <a:ext cx="6501342" cy="1290353"/>
              </a:xfrm>
              <a:prstGeom prst="rect">
                <a:avLst/>
              </a:prstGeom>
              <a:blipFill>
                <a:blip r:embed="rId3"/>
                <a:stretch>
                  <a:fillRect t="-8738" r="-2144" b="-3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27B338-A7AA-7EEB-E235-59C555BA8CB4}"/>
                  </a:ext>
                </a:extLst>
              </p:cNvPr>
              <p:cNvSpPr txBox="1"/>
              <p:nvPr/>
            </p:nvSpPr>
            <p:spPr>
              <a:xfrm>
                <a:off x="8198981" y="7485979"/>
                <a:ext cx="5043865" cy="14596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𝑆𝐸𝑀</m:t>
                    </m:r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66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27B338-A7AA-7EEB-E235-59C555BA8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981" y="7485979"/>
                <a:ext cx="5043865" cy="1459630"/>
              </a:xfrm>
              <a:prstGeom prst="rect">
                <a:avLst/>
              </a:prstGeom>
              <a:blipFill>
                <a:blip r:embed="rId4"/>
                <a:stretch>
                  <a:fillRect l="-5779" b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hart 10" descr="Graph to show standard deviation plotted">
            <a:extLst>
              <a:ext uri="{FF2B5EF4-FFF2-40B4-BE49-F238E27FC236}">
                <a16:creationId xmlns:a16="http://schemas.microsoft.com/office/drawing/2014/main" id="{BF89B068-7862-FCD2-5AA6-87E316340C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445478"/>
              </p:ext>
            </p:extLst>
          </p:nvPr>
        </p:nvGraphicFramePr>
        <p:xfrm>
          <a:off x="1973142" y="5907158"/>
          <a:ext cx="5188950" cy="3076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4910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3188" cy="628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0300" y="5200650"/>
            <a:ext cx="6792913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09063" y="541338"/>
            <a:ext cx="3887787" cy="1885950"/>
          </a:xfrm>
        </p:spPr>
        <p:txBody>
          <a:bodyPr>
            <a:noAutofit/>
          </a:bodyPr>
          <a:lstStyle/>
          <a:p>
            <a:pPr algn="r">
              <a:defRPr/>
            </a:pPr>
            <a:r>
              <a:rPr lang="en-029" sz="3413" dirty="0">
                <a:solidFill>
                  <a:schemeClr val="bg1"/>
                </a:solidFill>
                <a:latin typeface="Calibri" panose="020F0502020204030204" pitchFamily="34" charset="0"/>
              </a:rPr>
              <a:t>US Virgin Islands Territorial Coral Reef Monitoring Program (TCRMP)</a:t>
            </a:r>
            <a:br>
              <a:rPr lang="en-029" sz="3413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029" sz="3413" dirty="0">
                <a:solidFill>
                  <a:schemeClr val="bg1"/>
                </a:solidFill>
                <a:latin typeface="Calibri" panose="020F0502020204030204" pitchFamily="34" charset="0"/>
              </a:rPr>
              <a:t>2002-present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49225" y="6500813"/>
            <a:ext cx="6135688" cy="3143250"/>
          </a:xfrm>
          <a:prstGeom prst="rect">
            <a:avLst/>
          </a:prstGeom>
        </p:spPr>
        <p:txBody>
          <a:bodyPr lIns="130027" tIns="65013" rIns="130027" bIns="65013"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029" sz="3413" dirty="0">
                <a:solidFill>
                  <a:schemeClr val="bg1"/>
                </a:solidFill>
                <a:latin typeface="Calibri" panose="020F0502020204030204" pitchFamily="34" charset="0"/>
              </a:rPr>
              <a:t>Benthic and fish monitoring at sites around the USVI, including:</a:t>
            </a:r>
          </a:p>
          <a:p>
            <a:pPr marL="487604" indent="-487604">
              <a:buFont typeface="Arial" panose="020B0604020202020204" pitchFamily="34" charset="0"/>
              <a:buChar char="•"/>
              <a:defRPr/>
            </a:pPr>
            <a:r>
              <a:rPr lang="en-029" sz="3128" dirty="0">
                <a:solidFill>
                  <a:schemeClr val="bg1"/>
                </a:solidFill>
                <a:latin typeface="Calibri" panose="020F0502020204030204" pitchFamily="34" charset="0"/>
              </a:rPr>
              <a:t>24 Shallow-mid depth (&lt; 30 m)</a:t>
            </a:r>
          </a:p>
          <a:p>
            <a:pPr marL="487604" indent="-487604">
              <a:buFont typeface="Arial" panose="020B0604020202020204" pitchFamily="34" charset="0"/>
              <a:buChar char="•"/>
              <a:defRPr/>
            </a:pPr>
            <a:r>
              <a:rPr lang="en-029" sz="3128" dirty="0">
                <a:solidFill>
                  <a:schemeClr val="bg1"/>
                </a:solidFill>
                <a:latin typeface="Calibri" panose="020F0502020204030204" pitchFamily="34" charset="0"/>
              </a:rPr>
              <a:t>9 MCE (≥ 30 m)</a:t>
            </a:r>
          </a:p>
          <a:p>
            <a:pPr>
              <a:defRPr/>
            </a:pPr>
            <a:endParaRPr lang="en-029" sz="3128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defRPr/>
            </a:pPr>
            <a:r>
              <a:rPr lang="en-029" sz="3128" dirty="0">
                <a:solidFill>
                  <a:schemeClr val="bg1"/>
                </a:solidFill>
                <a:latin typeface="Calibri" panose="020F0502020204030204" pitchFamily="34" charset="0"/>
              </a:rPr>
              <a:t>Surveys performed on SCUBA</a:t>
            </a:r>
            <a:endParaRPr lang="en-029" sz="3413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44A6D-2E93-2B5F-13DA-413FEA10D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 about descriptive stats?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BC6F8-516B-B379-7972-6A8F96443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79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A8892-7A34-149A-46E0-2672EFE7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1A030-5978-3C78-D345-2DA7B9BF7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24A7774-D334-1AF1-F059-9E294B5CA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4140" y="3352006"/>
            <a:ext cx="9934932" cy="365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E2CD64-6155-6044-02E0-650D87B59DDC}"/>
              </a:ext>
            </a:extLst>
          </p:cNvPr>
          <p:cNvSpPr txBox="1"/>
          <p:nvPr/>
        </p:nvSpPr>
        <p:spPr>
          <a:xfrm>
            <a:off x="1536975" y="7025454"/>
            <a:ext cx="2638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https://r4ds.had.co.nz/</a:t>
            </a:r>
            <a:r>
              <a:rPr lang="en-US" dirty="0" err="1"/>
              <a:t>introduction.html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6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A8892-7A34-149A-46E0-2672EFE7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AB21E-5620-3567-E08A-979D8E426B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93" y="2361406"/>
            <a:ext cx="12390826" cy="632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FF1BF8-4B49-33A2-AE82-F0CD48FE948A}"/>
              </a:ext>
            </a:extLst>
          </p:cNvPr>
          <p:cNvSpPr txBox="1"/>
          <p:nvPr/>
        </p:nvSpPr>
        <p:spPr>
          <a:xfrm>
            <a:off x="8150391" y="9074391"/>
            <a:ext cx="398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https://datavizf23.classes.andrewheiss.com/slides/01-slides.pdf</a:t>
            </a:r>
          </a:p>
        </p:txBody>
      </p:sp>
    </p:spTree>
    <p:extLst>
      <p:ext uri="{BB962C8B-B14F-4D97-AF65-F5344CB8AC3E}">
        <p14:creationId xmlns:p14="http://schemas.microsoft.com/office/powerpoint/2010/main" val="1943918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oup of orange text&#10;&#10;Description automatically generated">
            <a:extLst>
              <a:ext uri="{FF2B5EF4-FFF2-40B4-BE49-F238E27FC236}">
                <a16:creationId xmlns:a16="http://schemas.microsoft.com/office/drawing/2014/main" id="{B3E1BEF1-2C02-987F-9B47-E311A0E04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281" y="1604886"/>
            <a:ext cx="11630650" cy="6542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DE9160-387D-401F-41E6-664F164753B1}"/>
              </a:ext>
            </a:extLst>
          </p:cNvPr>
          <p:cNvSpPr txBox="1"/>
          <p:nvPr/>
        </p:nvSpPr>
        <p:spPr>
          <a:xfrm>
            <a:off x="0" y="9475014"/>
            <a:ext cx="398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https://datavizf23.classes.andrewheiss.com/slides/01-slides.pdf</a:t>
            </a:r>
          </a:p>
        </p:txBody>
      </p:sp>
    </p:spTree>
    <p:extLst>
      <p:ext uri="{BB962C8B-B14F-4D97-AF65-F5344CB8AC3E}">
        <p14:creationId xmlns:p14="http://schemas.microsoft.com/office/powerpoint/2010/main" val="2848400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BAC601-747D-6F01-B817-6727D3130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281" y="1619424"/>
            <a:ext cx="11630650" cy="6513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6939BD-A681-60ED-6791-09674E76E905}"/>
              </a:ext>
            </a:extLst>
          </p:cNvPr>
          <p:cNvSpPr txBox="1"/>
          <p:nvPr/>
        </p:nvSpPr>
        <p:spPr>
          <a:xfrm>
            <a:off x="0" y="9475014"/>
            <a:ext cx="398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https://datavizf23.classes.andrewheiss.com/slides/01-slides.pdf</a:t>
            </a:r>
          </a:p>
        </p:txBody>
      </p:sp>
    </p:spTree>
    <p:extLst>
      <p:ext uri="{BB962C8B-B14F-4D97-AF65-F5344CB8AC3E}">
        <p14:creationId xmlns:p14="http://schemas.microsoft.com/office/powerpoint/2010/main" val="3853113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C16991-E961-CA3F-CB0C-1FE9773A6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281" y="1590346"/>
            <a:ext cx="11630650" cy="6571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7B066C-EA40-D6F4-A1BB-879E0400F0A3}"/>
              </a:ext>
            </a:extLst>
          </p:cNvPr>
          <p:cNvSpPr txBox="1"/>
          <p:nvPr/>
        </p:nvSpPr>
        <p:spPr>
          <a:xfrm>
            <a:off x="0" y="9475014"/>
            <a:ext cx="398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https://datavizf23.classes.andrewheiss.com/slides/01-slides.pdf</a:t>
            </a:r>
          </a:p>
        </p:txBody>
      </p:sp>
    </p:spTree>
    <p:extLst>
      <p:ext uri="{BB962C8B-B14F-4D97-AF65-F5344CB8AC3E}">
        <p14:creationId xmlns:p14="http://schemas.microsoft.com/office/powerpoint/2010/main" val="3357784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E9061F-7575-A265-48F6-4EEFC4B17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281" y="1604887"/>
            <a:ext cx="11630650" cy="6471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E9E953-4E14-26B0-F4F5-E5F19307E285}"/>
              </a:ext>
            </a:extLst>
          </p:cNvPr>
          <p:cNvSpPr txBox="1"/>
          <p:nvPr/>
        </p:nvSpPr>
        <p:spPr>
          <a:xfrm>
            <a:off x="0" y="9475014"/>
            <a:ext cx="398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https://datavizf23.classes.andrewheiss.com/slides/01-slides.pdf</a:t>
            </a:r>
          </a:p>
        </p:txBody>
      </p:sp>
    </p:spTree>
    <p:extLst>
      <p:ext uri="{BB962C8B-B14F-4D97-AF65-F5344CB8AC3E}">
        <p14:creationId xmlns:p14="http://schemas.microsoft.com/office/powerpoint/2010/main" val="1981885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social media page&#10;&#10;Description automatically generated">
            <a:extLst>
              <a:ext uri="{FF2B5EF4-FFF2-40B4-BE49-F238E27FC236}">
                <a16:creationId xmlns:a16="http://schemas.microsoft.com/office/drawing/2014/main" id="{E585AACF-82A5-07F2-D980-E92767D98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281" y="1619424"/>
            <a:ext cx="11530325" cy="6513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DA68FE-2CDD-3898-58CE-F0F3AD3A6A5E}"/>
              </a:ext>
            </a:extLst>
          </p:cNvPr>
          <p:cNvSpPr txBox="1"/>
          <p:nvPr/>
        </p:nvSpPr>
        <p:spPr>
          <a:xfrm>
            <a:off x="0" y="9475014"/>
            <a:ext cx="398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https://datavizf23.classes.andrewheiss.com/slides/01-slides.pdf</a:t>
            </a:r>
          </a:p>
        </p:txBody>
      </p:sp>
    </p:spTree>
    <p:extLst>
      <p:ext uri="{BB962C8B-B14F-4D97-AF65-F5344CB8AC3E}">
        <p14:creationId xmlns:p14="http://schemas.microsoft.com/office/powerpoint/2010/main" val="3776972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B1C1-0AF7-EB34-DB1A-E4356B28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E2B7C-E70D-D430-A0F6-91B2313CB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EFE98-F9B4-07E9-2A58-6C6AE4049B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4601" y="-1"/>
            <a:ext cx="7314010" cy="97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55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B1C1-0AF7-EB34-DB1A-E4356B28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E2B7C-E70D-D430-A0F6-91B2313CB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EFE98-F9B4-07E9-2A58-6C6AE4049B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525450"/>
            <a:ext cx="12939118" cy="172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73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3188" cy="628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908734" y="761206"/>
            <a:ext cx="3886200" cy="3440906"/>
          </a:xfrm>
        </p:spPr>
        <p:txBody>
          <a:bodyPr>
            <a:noAutofit/>
          </a:bodyPr>
          <a:lstStyle/>
          <a:p>
            <a:pPr algn="r">
              <a:defRPr/>
            </a:pPr>
            <a:r>
              <a:rPr lang="en-029" sz="3413" dirty="0">
                <a:solidFill>
                  <a:schemeClr val="bg1"/>
                </a:solidFill>
                <a:latin typeface="Calibri" panose="020F0502020204030204" pitchFamily="34" charset="0"/>
              </a:rPr>
              <a:t>2017 Post-hurricane assessments at 6 TCRMP sites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85813" y="6545263"/>
            <a:ext cx="7115175" cy="2405062"/>
          </a:xfrm>
          <a:prstGeom prst="rect">
            <a:avLst/>
          </a:prstGeom>
        </p:spPr>
        <p:txBody>
          <a:bodyPr lIns="130027" tIns="65013" rIns="130027" bIns="65013"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029" sz="3413" dirty="0">
                <a:solidFill>
                  <a:schemeClr val="bg1"/>
                </a:solidFill>
                <a:latin typeface="Calibri" panose="020F0502020204030204" pitchFamily="34" charset="0"/>
              </a:rPr>
              <a:t>Six Selected St. Thomas Sites: </a:t>
            </a:r>
          </a:p>
          <a:p>
            <a:pPr>
              <a:defRPr/>
            </a:pPr>
            <a:r>
              <a:rPr lang="en-029" sz="3413" dirty="0">
                <a:solidFill>
                  <a:schemeClr val="bg1"/>
                </a:solidFill>
                <a:latin typeface="Calibri" panose="020F0502020204030204" pitchFamily="34" charset="0"/>
              </a:rPr>
              <a:t>Magen’s Bay		Black Point</a:t>
            </a:r>
          </a:p>
          <a:p>
            <a:pPr>
              <a:defRPr/>
            </a:pPr>
            <a:r>
              <a:rPr lang="en-029" sz="3413" dirty="0">
                <a:solidFill>
                  <a:schemeClr val="bg1"/>
                </a:solidFill>
                <a:latin typeface="Calibri" panose="020F0502020204030204" pitchFamily="34" charset="0"/>
              </a:rPr>
              <a:t>Botany Bay			Buck Island (STT)</a:t>
            </a:r>
          </a:p>
          <a:p>
            <a:pPr>
              <a:defRPr/>
            </a:pPr>
            <a:r>
              <a:rPr lang="en-029" sz="3413" dirty="0">
                <a:solidFill>
                  <a:schemeClr val="bg1"/>
                </a:solidFill>
                <a:latin typeface="Calibri" panose="020F0502020204030204" pitchFamily="34" charset="0"/>
              </a:rPr>
              <a:t>Savana				</a:t>
            </a:r>
            <a:r>
              <a:rPr lang="en-029" sz="3413" dirty="0" err="1">
                <a:solidFill>
                  <a:schemeClr val="bg1"/>
                </a:solidFill>
                <a:latin typeface="Calibri" panose="020F0502020204030204" pitchFamily="34" charset="0"/>
              </a:rPr>
              <a:t>Coculus</a:t>
            </a:r>
            <a:r>
              <a:rPr lang="en-029" sz="3413" dirty="0">
                <a:solidFill>
                  <a:schemeClr val="bg1"/>
                </a:solidFill>
                <a:latin typeface="Calibri" panose="020F0502020204030204" pitchFamily="34" charset="0"/>
              </a:rPr>
              <a:t> Rock</a:t>
            </a:r>
          </a:p>
        </p:txBody>
      </p:sp>
      <p:sp>
        <p:nvSpPr>
          <p:cNvPr id="45061" name="Oval 2"/>
          <p:cNvSpPr>
            <a:spLocks noChangeArrowheads="1"/>
          </p:cNvSpPr>
          <p:nvPr/>
        </p:nvSpPr>
        <p:spPr bwMode="auto">
          <a:xfrm>
            <a:off x="3249613" y="1331913"/>
            <a:ext cx="304800" cy="3048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/>
          </a:p>
        </p:txBody>
      </p:sp>
      <p:sp>
        <p:nvSpPr>
          <p:cNvPr id="45062" name="Oval 6"/>
          <p:cNvSpPr>
            <a:spLocks noChangeArrowheads="1"/>
          </p:cNvSpPr>
          <p:nvPr/>
        </p:nvSpPr>
        <p:spPr bwMode="auto">
          <a:xfrm>
            <a:off x="1319213" y="1668463"/>
            <a:ext cx="304800" cy="3048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/>
          </a:p>
        </p:txBody>
      </p:sp>
      <p:sp>
        <p:nvSpPr>
          <p:cNvPr id="45063" name="Oval 7"/>
          <p:cNvSpPr>
            <a:spLocks noChangeArrowheads="1"/>
          </p:cNvSpPr>
          <p:nvPr/>
        </p:nvSpPr>
        <p:spPr bwMode="auto">
          <a:xfrm>
            <a:off x="355600" y="1974850"/>
            <a:ext cx="304800" cy="3048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/>
          </a:p>
        </p:txBody>
      </p:sp>
      <p:sp>
        <p:nvSpPr>
          <p:cNvPr id="45064" name="Oval 8"/>
          <p:cNvSpPr>
            <a:spLocks noChangeArrowheads="1"/>
          </p:cNvSpPr>
          <p:nvPr/>
        </p:nvSpPr>
        <p:spPr bwMode="auto">
          <a:xfrm>
            <a:off x="2208213" y="1965325"/>
            <a:ext cx="304800" cy="3048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/>
          </a:p>
        </p:txBody>
      </p:sp>
      <p:sp>
        <p:nvSpPr>
          <p:cNvPr id="45065" name="Oval 9"/>
          <p:cNvSpPr>
            <a:spLocks noChangeArrowheads="1"/>
          </p:cNvSpPr>
          <p:nvPr/>
        </p:nvSpPr>
        <p:spPr bwMode="auto">
          <a:xfrm>
            <a:off x="3910013" y="3275013"/>
            <a:ext cx="304800" cy="3048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/>
          </a:p>
        </p:txBody>
      </p:sp>
      <p:sp>
        <p:nvSpPr>
          <p:cNvPr id="45066" name="Oval 10"/>
          <p:cNvSpPr>
            <a:spLocks noChangeArrowheads="1"/>
          </p:cNvSpPr>
          <p:nvPr/>
        </p:nvSpPr>
        <p:spPr bwMode="auto">
          <a:xfrm>
            <a:off x="4672013" y="2665413"/>
            <a:ext cx="304800" cy="3048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/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4062413" y="7237413"/>
            <a:ext cx="2590800" cy="533400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/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4070350" y="8196263"/>
            <a:ext cx="2811463" cy="534987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/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801688" y="7213600"/>
            <a:ext cx="2447925" cy="534988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938213" y="9094788"/>
            <a:ext cx="533400" cy="457200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/>
          </a:p>
        </p:txBody>
      </p:sp>
      <p:sp>
        <p:nvSpPr>
          <p:cNvPr id="45071" name="TextBox 15"/>
          <p:cNvSpPr txBox="1">
            <a:spLocks noChangeArrowheads="1"/>
          </p:cNvSpPr>
          <p:nvPr/>
        </p:nvSpPr>
        <p:spPr bwMode="auto">
          <a:xfrm>
            <a:off x="1495425" y="9090025"/>
            <a:ext cx="8728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029" altLang="en-US" sz="2400"/>
              <a:t>More “Impacted” by shoreline development and watershed use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B1C1-0AF7-EB34-DB1A-E4356B28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E2B7C-E70D-D430-A0F6-91B2313CB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EFE98-F9B4-07E9-2A58-6C6AE4049B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720" y="1035050"/>
            <a:ext cx="12244341" cy="75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24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B3B9-43D7-507A-F07F-B18E56BF2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C902C-467B-88B2-2620-90A1A2F74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570" y="1828006"/>
            <a:ext cx="11701463" cy="6434138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Every plot must have: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  <a:latin typeface="system-ui"/>
              </a:rPr>
              <a:t>Axis Labels with Units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  <a:latin typeface="system-ui"/>
              </a:rPr>
              <a:t>Axis Values</a:t>
            </a:r>
            <a:endParaRPr lang="en-US" b="0" dirty="0">
              <a:solidFill>
                <a:schemeClr val="bg1"/>
              </a:solidFill>
              <a:latin typeface="system-ui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  <a:latin typeface="system-ui"/>
              </a:rPr>
              <a:t>Data Source/Caption/Title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bg1"/>
                </a:solidFill>
                <a:latin typeface="system-ui"/>
              </a:rPr>
              <a:t>other important things to include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  <a:latin typeface="system-ui"/>
              </a:rPr>
              <a:t>Legend</a:t>
            </a:r>
            <a:endParaRPr lang="en-US" b="0" i="0" dirty="0">
              <a:solidFill>
                <a:schemeClr val="bg1"/>
              </a:solidFill>
              <a:effectLst/>
              <a:latin typeface="system-ui"/>
            </a:endParaRPr>
          </a:p>
          <a:p>
            <a:pPr algn="l">
              <a:buFont typeface="+mj-lt"/>
              <a:buAutoNum type="arabicPeriod" startAt="4"/>
            </a:pPr>
            <a:r>
              <a:rPr lang="en-US" b="1" i="0" dirty="0">
                <a:solidFill>
                  <a:schemeClr val="bg1"/>
                </a:solidFill>
                <a:effectLst/>
                <a:latin typeface="system-ui"/>
              </a:rPr>
              <a:t>Consistent Color Scheme</a:t>
            </a:r>
          </a:p>
          <a:p>
            <a:pPr algn="l">
              <a:buFont typeface="+mj-lt"/>
              <a:buAutoNum type="arabicPeriod" startAt="4"/>
            </a:pPr>
            <a:r>
              <a:rPr lang="en-US" b="1" i="0" dirty="0">
                <a:solidFill>
                  <a:schemeClr val="bg1"/>
                </a:solidFill>
                <a:effectLst/>
                <a:latin typeface="system-ui"/>
              </a:rPr>
              <a:t>Grid Lines</a:t>
            </a:r>
          </a:p>
          <a:p>
            <a:pPr algn="l">
              <a:buFont typeface="+mj-lt"/>
              <a:buAutoNum type="arabicPeriod" startAt="4"/>
            </a:pPr>
            <a:r>
              <a:rPr lang="en-US" b="1" i="0" dirty="0">
                <a:solidFill>
                  <a:schemeClr val="bg1"/>
                </a:solidFill>
                <a:effectLst/>
                <a:latin typeface="system-ui"/>
              </a:rPr>
              <a:t>Error Bars</a:t>
            </a:r>
            <a:endParaRPr lang="en-US" dirty="0">
              <a:solidFill>
                <a:schemeClr val="bg1"/>
              </a:solidFill>
            </a:endParaRPr>
          </a:p>
          <a:p>
            <a:pPr marL="0" indent="0" algn="l">
              <a:buNone/>
            </a:pPr>
            <a:endParaRPr lang="en-US" b="1" i="0" dirty="0">
              <a:solidFill>
                <a:schemeClr val="bg1"/>
              </a:solidFill>
              <a:effectLst/>
              <a:latin typeface="system-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9FDB1B2-40CA-FA16-D454-C3AE3367A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3005" y="5826780"/>
            <a:ext cx="5334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F25E30-2A84-0F03-4A09-EFF5ED0A380E}"/>
              </a:ext>
            </a:extLst>
          </p:cNvPr>
          <p:cNvSpPr txBox="1"/>
          <p:nvPr/>
        </p:nvSpPr>
        <p:spPr>
          <a:xfrm>
            <a:off x="7044359" y="9042951"/>
            <a:ext cx="5665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 9.1: Average growth rate of organism under different temperatures ± SEM.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5499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CBA1-8421-FB1E-5EE3-D77482128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good, the bad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B7AEB9-F04B-6D16-54BE-F8D4D6C10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8896" y="3785394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BCDFC4-EC92-EF59-6C14-4BCBF8239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806" y="3785395"/>
            <a:ext cx="57149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A33D90-12BF-C054-D415-42A6672A5F1F}"/>
              </a:ext>
            </a:extLst>
          </p:cNvPr>
          <p:cNvSpPr txBox="1"/>
          <p:nvPr/>
        </p:nvSpPr>
        <p:spPr>
          <a:xfrm>
            <a:off x="617002" y="2545185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axis title (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units)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EDB9CA-B5F1-963E-6BE7-91FD08207786}"/>
              </a:ext>
            </a:extLst>
          </p:cNvPr>
          <p:cNvCxnSpPr>
            <a:cxnSpLocks/>
          </p:cNvCxnSpPr>
          <p:nvPr/>
        </p:nvCxnSpPr>
        <p:spPr bwMode="auto">
          <a:xfrm flipH="1">
            <a:off x="862806" y="3031699"/>
            <a:ext cx="152400" cy="109847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86E4DA9-100B-D551-2FDD-60875E869FAA}"/>
              </a:ext>
            </a:extLst>
          </p:cNvPr>
          <p:cNvSpPr txBox="1"/>
          <p:nvPr/>
        </p:nvSpPr>
        <p:spPr>
          <a:xfrm>
            <a:off x="4725259" y="2639149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6F5A9A-33FF-F2FF-8AFF-6E69BC4CBDFB}"/>
              </a:ext>
            </a:extLst>
          </p:cNvPr>
          <p:cNvCxnSpPr>
            <a:cxnSpLocks/>
          </p:cNvCxnSpPr>
          <p:nvPr/>
        </p:nvCxnSpPr>
        <p:spPr bwMode="auto">
          <a:xfrm>
            <a:off x="5358606" y="3123406"/>
            <a:ext cx="0" cy="1006763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8024E-A3E9-D69E-CF1B-2CF789AD3D5F}"/>
              </a:ext>
            </a:extLst>
          </p:cNvPr>
          <p:cNvSpPr/>
          <p:nvPr/>
        </p:nvSpPr>
        <p:spPr bwMode="auto">
          <a:xfrm>
            <a:off x="7187406" y="3961606"/>
            <a:ext cx="457201" cy="2590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MS Gothic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F55D0-4229-0675-E7A0-95A1AEDB718B}"/>
              </a:ext>
            </a:extLst>
          </p:cNvPr>
          <p:cNvSpPr/>
          <p:nvPr/>
        </p:nvSpPr>
        <p:spPr bwMode="auto">
          <a:xfrm rot="5400000">
            <a:off x="9522670" y="4340596"/>
            <a:ext cx="583409" cy="47546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MS Gothic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41732D-F5FF-5DF4-FAD1-A5A91693B37E}"/>
              </a:ext>
            </a:extLst>
          </p:cNvPr>
          <p:cNvSpPr txBox="1"/>
          <p:nvPr/>
        </p:nvSpPr>
        <p:spPr>
          <a:xfrm>
            <a:off x="460338" y="7223498"/>
            <a:ext cx="4722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Figure 9.8: Good Plot showing measurements of 2 series over 5 days.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485595-AA9C-5CA3-1B61-D0EFA3AAEFA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01295" y="6746228"/>
            <a:ext cx="743440" cy="831213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428945D-0B11-35B8-50C9-55945DCD077A}"/>
              </a:ext>
            </a:extLst>
          </p:cNvPr>
          <p:cNvSpPr txBox="1"/>
          <p:nvPr/>
        </p:nvSpPr>
        <p:spPr>
          <a:xfrm>
            <a:off x="5519606" y="7492803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axis values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0CB35A-4189-98E0-4355-CE82D79DCB5E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3649" y="7940488"/>
            <a:ext cx="0" cy="866204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171AB47-433B-5DA1-3AA3-89FC4A5DC36B}"/>
              </a:ext>
            </a:extLst>
          </p:cNvPr>
          <p:cNvSpPr txBox="1"/>
          <p:nvPr/>
        </p:nvSpPr>
        <p:spPr>
          <a:xfrm>
            <a:off x="1658520" y="8722054"/>
            <a:ext cx="3164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 caption</a:t>
            </a:r>
          </a:p>
        </p:txBody>
      </p:sp>
    </p:spTree>
    <p:extLst>
      <p:ext uri="{BB962C8B-B14F-4D97-AF65-F5344CB8AC3E}">
        <p14:creationId xmlns:p14="http://schemas.microsoft.com/office/powerpoint/2010/main" val="2624067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F3604-2E75-3FBB-92FC-ED67B0ABC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ugly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EAA0F-A466-E63C-D68F-0D1ED417E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ugly dataviz">
            <a:extLst>
              <a:ext uri="{FF2B5EF4-FFF2-40B4-BE49-F238E27FC236}">
                <a16:creationId xmlns:a16="http://schemas.microsoft.com/office/drawing/2014/main" id="{3DBFD770-DCD3-1A9A-7F24-9C49DDFBC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9106" y="2016125"/>
            <a:ext cx="6985000" cy="734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381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F3604-2E75-3FBB-92FC-ED67B0ABC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misleading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EAA0F-A466-E63C-D68F-0D1ED417E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Misleading data visualization">
            <a:extLst>
              <a:ext uri="{FF2B5EF4-FFF2-40B4-BE49-F238E27FC236}">
                <a16:creationId xmlns:a16="http://schemas.microsoft.com/office/drawing/2014/main" id="{C904A37B-C784-EB45-D786-595889970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002" y="1743868"/>
            <a:ext cx="7619207" cy="761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26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8DA3A-B3A1-11BE-8C83-CDEB3FE5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misleading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765BB-4DE0-B751-A445-B21910A69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Mileading data visualization example">
            <a:extLst>
              <a:ext uri="{FF2B5EF4-FFF2-40B4-BE49-F238E27FC236}">
                <a16:creationId xmlns:a16="http://schemas.microsoft.com/office/drawing/2014/main" id="{16568AB1-B1AE-8283-560A-C5379CF8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3406" y="2201068"/>
            <a:ext cx="7162007" cy="71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sleading data visualization">
            <a:extLst>
              <a:ext uri="{FF2B5EF4-FFF2-40B4-BE49-F238E27FC236}">
                <a16:creationId xmlns:a16="http://schemas.microsoft.com/office/drawing/2014/main" id="{B5191C03-BB83-87D4-AF93-7637D0072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856" y="3772184"/>
            <a:ext cx="4433491" cy="443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555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69F0-8251-EF8C-0F45-7C5C3DBC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EDD1-4513-3FA9-FE2E-A630784D6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1B71C-CF23-8453-6A1B-F3FFF5CF5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06" y="2351029"/>
            <a:ext cx="10692606" cy="637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76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A2A3-D8B8-D6CE-1490-95F9ECE7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plots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61577-3D52-BD95-EAB3-DC34C2D0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22" y="1675606"/>
            <a:ext cx="10972800" cy="783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37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A2A3-D8B8-D6CE-1490-95F9ECE7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plots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A8BF8-9B63-C2B4-2E64-B1457B7D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22" y="1675605"/>
            <a:ext cx="10972800" cy="750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73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A2A3-D8B8-D6CE-1490-95F9ECE7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plots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A8BF8-9B63-C2B4-2E64-B1457B7D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22" y="1675605"/>
            <a:ext cx="10972800" cy="75085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ECD7DD-E14D-4202-E719-E51971FF7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02" y="1675604"/>
            <a:ext cx="10995147" cy="750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29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8" descr="Reef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95250"/>
            <a:ext cx="12749213" cy="95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2708275"/>
            <a:ext cx="11053763" cy="2090738"/>
          </a:xfrm>
          <a:solidFill>
            <a:srgbClr val="000000">
              <a:alpha val="70195"/>
            </a:srgbClr>
          </a:solidFill>
        </p:spPr>
        <p:txBody>
          <a:bodyPr/>
          <a:lstStyle/>
          <a:p>
            <a:pPr marL="487604" indent="-487604" eaLnBrk="1" hangingPunct="1">
              <a:defRPr/>
            </a:pPr>
            <a:r>
              <a:rPr lang="en-US" altLang="en-US" sz="2844" dirty="0"/>
              <a:t>In situ assessment of individual coral colonies along the 6 permanent 10 m transects</a:t>
            </a:r>
          </a:p>
          <a:p>
            <a:pPr marL="487604" indent="-487604" eaLnBrk="1" hangingPunct="1">
              <a:defRPr/>
            </a:pPr>
            <a:r>
              <a:rPr lang="en-US" altLang="en-US" sz="2844" dirty="0"/>
              <a:t>All light dependent stony corals assessed that intercept the line (“line intercept method”)</a:t>
            </a:r>
          </a:p>
          <a:p>
            <a:pPr marL="1056475" lvl="1" indent="-406337" eaLnBrk="1" hangingPunct="1">
              <a:defRPr/>
            </a:pPr>
            <a:endParaRPr lang="en-US" altLang="en-US" sz="2275" dirty="0"/>
          </a:p>
          <a:p>
            <a:pPr marL="487604" indent="-487604" eaLnBrk="1" hangingPunct="1">
              <a:defRPr/>
            </a:pPr>
            <a:endParaRPr lang="en-US" altLang="en-US" sz="2844" dirty="0"/>
          </a:p>
          <a:p>
            <a:pPr marL="487604" indent="-487604" eaLnBrk="1" hangingPunct="1">
              <a:defRPr/>
            </a:pPr>
            <a:endParaRPr lang="en-US" altLang="en-US" sz="2844" dirty="0"/>
          </a:p>
        </p:txBody>
      </p:sp>
      <p:sp>
        <p:nvSpPr>
          <p:cNvPr id="24579" name="TextBox 9"/>
          <p:cNvSpPr txBox="1">
            <a:spLocks noChangeArrowheads="1"/>
          </p:cNvSpPr>
          <p:nvPr/>
        </p:nvSpPr>
        <p:spPr bwMode="auto">
          <a:xfrm>
            <a:off x="127000" y="9218613"/>
            <a:ext cx="974725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1300277">
              <a:defRPr/>
            </a:pPr>
            <a:r>
              <a:rPr lang="en-US" altLang="en-US" sz="1422" dirty="0">
                <a:cs typeface="Arial" panose="020B0604020202020204" pitchFamily="34" charset="0"/>
              </a:rPr>
              <a:t>T. Smith</a:t>
            </a:r>
          </a:p>
        </p:txBody>
      </p:sp>
      <p:sp>
        <p:nvSpPr>
          <p:cNvPr id="24580" name="Title 8"/>
          <p:cNvSpPr>
            <a:spLocks noGrp="1"/>
          </p:cNvSpPr>
          <p:nvPr>
            <p:ph type="title"/>
          </p:nvPr>
        </p:nvSpPr>
        <p:spPr>
          <a:solidFill>
            <a:srgbClr val="000000">
              <a:alpha val="70195"/>
            </a:srgbClr>
          </a:solidFill>
        </p:spPr>
        <p:txBody>
          <a:bodyPr/>
          <a:lstStyle/>
          <a:p>
            <a:pPr>
              <a:defRPr/>
            </a:pPr>
            <a:r>
              <a:rPr lang="en-US" altLang="en-US" sz="5119" dirty="0">
                <a:solidFill>
                  <a:srgbClr val="FFFF00"/>
                </a:solidFill>
              </a:rPr>
              <a:t>Methods: Coral Health Assessments</a:t>
            </a:r>
          </a:p>
        </p:txBody>
      </p:sp>
      <p:sp>
        <p:nvSpPr>
          <p:cNvPr id="51206" name="TextBox 8"/>
          <p:cNvSpPr txBox="1">
            <a:spLocks noChangeArrowheads="1"/>
          </p:cNvSpPr>
          <p:nvPr/>
        </p:nvSpPr>
        <p:spPr bwMode="auto">
          <a:xfrm>
            <a:off x="6062663" y="7326313"/>
            <a:ext cx="9191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029" altLang="en-US" sz="2800">
                <a:latin typeface="Calibri" panose="020F0502020204030204" pitchFamily="34" charset="0"/>
                <a:ea typeface="MS PGothic" panose="020B0600070205080204" pitchFamily="34" charset="-128"/>
              </a:rPr>
              <a:t>10 m</a:t>
            </a:r>
          </a:p>
        </p:txBody>
      </p:sp>
      <p:sp>
        <p:nvSpPr>
          <p:cNvPr id="51207" name="Oval 9"/>
          <p:cNvSpPr>
            <a:spLocks noChangeArrowheads="1"/>
          </p:cNvSpPr>
          <p:nvPr/>
        </p:nvSpPr>
        <p:spPr bwMode="auto">
          <a:xfrm>
            <a:off x="8786813" y="5484813"/>
            <a:ext cx="990600" cy="990600"/>
          </a:xfrm>
          <a:prstGeom prst="ellipse">
            <a:avLst/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08" name="Oval 10"/>
          <p:cNvSpPr>
            <a:spLocks noChangeArrowheads="1"/>
          </p:cNvSpPr>
          <p:nvPr/>
        </p:nvSpPr>
        <p:spPr bwMode="auto">
          <a:xfrm>
            <a:off x="1395413" y="6375400"/>
            <a:ext cx="1295400" cy="1066800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09" name="Oval 11"/>
          <p:cNvSpPr>
            <a:spLocks noChangeArrowheads="1"/>
          </p:cNvSpPr>
          <p:nvPr/>
        </p:nvSpPr>
        <p:spPr bwMode="auto">
          <a:xfrm>
            <a:off x="2767013" y="5842000"/>
            <a:ext cx="1524000" cy="685800"/>
          </a:xfrm>
          <a:prstGeom prst="ellipse">
            <a:avLst/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10" name="Oval 12"/>
          <p:cNvSpPr>
            <a:spLocks noChangeArrowheads="1"/>
          </p:cNvSpPr>
          <p:nvPr/>
        </p:nvSpPr>
        <p:spPr bwMode="auto">
          <a:xfrm>
            <a:off x="4595813" y="5842000"/>
            <a:ext cx="838200" cy="990600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11" name="Oval 13"/>
          <p:cNvSpPr>
            <a:spLocks noChangeArrowheads="1"/>
          </p:cNvSpPr>
          <p:nvPr/>
        </p:nvSpPr>
        <p:spPr bwMode="auto">
          <a:xfrm>
            <a:off x="7643813" y="6451600"/>
            <a:ext cx="609600" cy="609600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12" name="Oval 14"/>
          <p:cNvSpPr>
            <a:spLocks noChangeArrowheads="1"/>
          </p:cNvSpPr>
          <p:nvPr/>
        </p:nvSpPr>
        <p:spPr bwMode="auto">
          <a:xfrm>
            <a:off x="9777413" y="6070600"/>
            <a:ext cx="609600" cy="990600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13" name="Oval 15"/>
          <p:cNvSpPr>
            <a:spLocks noChangeArrowheads="1"/>
          </p:cNvSpPr>
          <p:nvPr/>
        </p:nvSpPr>
        <p:spPr bwMode="auto">
          <a:xfrm>
            <a:off x="3681413" y="6299200"/>
            <a:ext cx="838200" cy="685800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14" name="Oval 16"/>
          <p:cNvSpPr>
            <a:spLocks noChangeArrowheads="1"/>
          </p:cNvSpPr>
          <p:nvPr/>
        </p:nvSpPr>
        <p:spPr bwMode="auto">
          <a:xfrm>
            <a:off x="8482013" y="6908800"/>
            <a:ext cx="914400" cy="914400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15" name="Oval 17"/>
          <p:cNvSpPr>
            <a:spLocks noChangeArrowheads="1"/>
          </p:cNvSpPr>
          <p:nvPr/>
        </p:nvSpPr>
        <p:spPr bwMode="auto">
          <a:xfrm>
            <a:off x="11149013" y="5765800"/>
            <a:ext cx="1143000" cy="990600"/>
          </a:xfrm>
          <a:prstGeom prst="ellipse">
            <a:avLst/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grpSp>
        <p:nvGrpSpPr>
          <p:cNvPr id="51216" name="Group 18"/>
          <p:cNvGrpSpPr>
            <a:grpSpLocks/>
          </p:cNvGrpSpPr>
          <p:nvPr/>
        </p:nvGrpSpPr>
        <p:grpSpPr bwMode="auto">
          <a:xfrm>
            <a:off x="1014413" y="6299200"/>
            <a:ext cx="10744200" cy="609600"/>
            <a:chOff x="1167606" y="3961606"/>
            <a:chExt cx="10744200" cy="609600"/>
          </a:xfrm>
        </p:grpSpPr>
        <p:cxnSp>
          <p:nvCxnSpPr>
            <p:cNvPr id="51228" name="Straight Connector 6"/>
            <p:cNvCxnSpPr>
              <a:cxnSpLocks noChangeShapeType="1"/>
            </p:cNvCxnSpPr>
            <p:nvPr/>
          </p:nvCxnSpPr>
          <p:spPr bwMode="auto">
            <a:xfrm rot="5400000">
              <a:off x="862806" y="4266406"/>
              <a:ext cx="609600" cy="0"/>
            </a:xfrm>
            <a:prstGeom prst="line">
              <a:avLst/>
            </a:prstGeom>
            <a:noFill/>
            <a:ln w="762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29" name="Straight Connector 7"/>
            <p:cNvCxnSpPr>
              <a:cxnSpLocks noChangeShapeType="1"/>
            </p:cNvCxnSpPr>
            <p:nvPr/>
          </p:nvCxnSpPr>
          <p:spPr bwMode="auto">
            <a:xfrm rot="5400000">
              <a:off x="11607006" y="4266406"/>
              <a:ext cx="609600" cy="0"/>
            </a:xfrm>
            <a:prstGeom prst="line">
              <a:avLst/>
            </a:prstGeom>
            <a:noFill/>
            <a:ln w="762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30" name="Straight Connector 2"/>
            <p:cNvCxnSpPr>
              <a:cxnSpLocks noChangeShapeType="1"/>
            </p:cNvCxnSpPr>
            <p:nvPr/>
          </p:nvCxnSpPr>
          <p:spPr bwMode="auto">
            <a:xfrm>
              <a:off x="1167606" y="4266406"/>
              <a:ext cx="10744200" cy="0"/>
            </a:xfrm>
            <a:prstGeom prst="line">
              <a:avLst/>
            </a:prstGeom>
            <a:noFill/>
            <a:ln w="762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217" name="TextBox 20"/>
          <p:cNvSpPr txBox="1">
            <a:spLocks noChangeArrowheads="1"/>
          </p:cNvSpPr>
          <p:nvPr/>
        </p:nvSpPr>
        <p:spPr bwMode="auto">
          <a:xfrm>
            <a:off x="415925" y="6465888"/>
            <a:ext cx="4841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029" altLang="en-US">
                <a:ea typeface="MS PGothic" panose="020B0600070205080204" pitchFamily="34" charset="-128"/>
              </a:rPr>
              <a:t>start</a:t>
            </a:r>
          </a:p>
        </p:txBody>
      </p:sp>
      <p:sp>
        <p:nvSpPr>
          <p:cNvPr id="51218" name="TextBox 21"/>
          <p:cNvSpPr txBox="1">
            <a:spLocks noChangeArrowheads="1"/>
          </p:cNvSpPr>
          <p:nvPr/>
        </p:nvSpPr>
        <p:spPr bwMode="auto">
          <a:xfrm>
            <a:off x="11834813" y="6457950"/>
            <a:ext cx="439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029" altLang="en-US">
                <a:ea typeface="MS PGothic" panose="020B0600070205080204" pitchFamily="34" charset="-128"/>
              </a:rPr>
              <a:t>end</a:t>
            </a:r>
          </a:p>
        </p:txBody>
      </p:sp>
      <p:sp>
        <p:nvSpPr>
          <p:cNvPr id="51219" name="Oval 16"/>
          <p:cNvSpPr>
            <a:spLocks noChangeArrowheads="1"/>
          </p:cNvSpPr>
          <p:nvPr/>
        </p:nvSpPr>
        <p:spPr bwMode="auto">
          <a:xfrm>
            <a:off x="5776913" y="6667500"/>
            <a:ext cx="571500" cy="622300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20" name="Oval 16"/>
          <p:cNvSpPr>
            <a:spLocks noChangeArrowheads="1"/>
          </p:cNvSpPr>
          <p:nvPr/>
        </p:nvSpPr>
        <p:spPr bwMode="auto">
          <a:xfrm>
            <a:off x="1697038" y="5556250"/>
            <a:ext cx="571500" cy="622300"/>
          </a:xfrm>
          <a:prstGeom prst="ellipse">
            <a:avLst/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21" name="Oval 11"/>
          <p:cNvSpPr>
            <a:spLocks noChangeArrowheads="1"/>
          </p:cNvSpPr>
          <p:nvPr/>
        </p:nvSpPr>
        <p:spPr bwMode="auto">
          <a:xfrm>
            <a:off x="5281613" y="5492750"/>
            <a:ext cx="1524000" cy="685800"/>
          </a:xfrm>
          <a:prstGeom prst="ellipse">
            <a:avLst/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22" name="Oval 12"/>
          <p:cNvSpPr>
            <a:spLocks noChangeArrowheads="1"/>
          </p:cNvSpPr>
          <p:nvPr/>
        </p:nvSpPr>
        <p:spPr bwMode="auto">
          <a:xfrm>
            <a:off x="7110413" y="5492750"/>
            <a:ext cx="838200" cy="990600"/>
          </a:xfrm>
          <a:prstGeom prst="ellipse">
            <a:avLst/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23" name="Oval 15"/>
          <p:cNvSpPr>
            <a:spLocks noChangeArrowheads="1"/>
          </p:cNvSpPr>
          <p:nvPr/>
        </p:nvSpPr>
        <p:spPr bwMode="auto">
          <a:xfrm>
            <a:off x="6196013" y="5949950"/>
            <a:ext cx="838200" cy="685800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cxnSp>
        <p:nvCxnSpPr>
          <p:cNvPr id="51224" name="Straight Arrow Connector 27"/>
          <p:cNvCxnSpPr>
            <a:cxnSpLocks noChangeShapeType="1"/>
          </p:cNvCxnSpPr>
          <p:nvPr/>
        </p:nvCxnSpPr>
        <p:spPr bwMode="auto">
          <a:xfrm flipH="1">
            <a:off x="900113" y="7823200"/>
            <a:ext cx="10858500" cy="0"/>
          </a:xfrm>
          <a:prstGeom prst="straightConnector1">
            <a:avLst/>
          </a:prstGeom>
          <a:noFill/>
          <a:ln w="57150" algn="ctr">
            <a:solidFill>
              <a:schemeClr val="bg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25" name="Oval 16"/>
          <p:cNvSpPr>
            <a:spLocks noChangeArrowheads="1"/>
          </p:cNvSpPr>
          <p:nvPr/>
        </p:nvSpPr>
        <p:spPr bwMode="auto">
          <a:xfrm>
            <a:off x="3357563" y="6743700"/>
            <a:ext cx="571500" cy="622300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26" name="Oval 16"/>
          <p:cNvSpPr>
            <a:spLocks noChangeArrowheads="1"/>
          </p:cNvSpPr>
          <p:nvPr/>
        </p:nvSpPr>
        <p:spPr bwMode="auto">
          <a:xfrm>
            <a:off x="10361613" y="6743700"/>
            <a:ext cx="1320800" cy="622300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  <p:sp>
        <p:nvSpPr>
          <p:cNvPr id="51227" name="Oval 13"/>
          <p:cNvSpPr>
            <a:spLocks noChangeArrowheads="1"/>
          </p:cNvSpPr>
          <p:nvPr/>
        </p:nvSpPr>
        <p:spPr bwMode="auto">
          <a:xfrm>
            <a:off x="5422900" y="4122738"/>
            <a:ext cx="609600" cy="609600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029" altLang="en-US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A2A3-D8B8-D6CE-1490-95F9ECE7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61E6B-C855-B48C-BE38-756348C726F9}"/>
              </a:ext>
            </a:extLst>
          </p:cNvPr>
          <p:cNvSpPr txBox="1"/>
          <p:nvPr/>
        </p:nvSpPr>
        <p:spPr>
          <a:xfrm>
            <a:off x="3893740" y="1580208"/>
            <a:ext cx="5215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error bars </a:t>
            </a:r>
          </a:p>
        </p:txBody>
      </p:sp>
      <p:graphicFrame>
        <p:nvGraphicFramePr>
          <p:cNvPr id="7" name="Chart 6" descr="Graph to show standard deviation plotted">
            <a:extLst>
              <a:ext uri="{FF2B5EF4-FFF2-40B4-BE49-F238E27FC236}">
                <a16:creationId xmlns:a16="http://schemas.microsoft.com/office/drawing/2014/main" id="{A3E68C39-7A2C-17E8-E7AE-892E2C271D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035324"/>
              </p:ext>
            </p:extLst>
          </p:nvPr>
        </p:nvGraphicFramePr>
        <p:xfrm>
          <a:off x="836464" y="3454594"/>
          <a:ext cx="5188950" cy="3076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 descr="Graph to show standard deviation plotted">
            <a:extLst>
              <a:ext uri="{FF2B5EF4-FFF2-40B4-BE49-F238E27FC236}">
                <a16:creationId xmlns:a16="http://schemas.microsoft.com/office/drawing/2014/main" id="{4EC76B67-3AAE-8E69-6ADB-C9D3937904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6988755"/>
              </p:ext>
            </p:extLst>
          </p:nvPr>
        </p:nvGraphicFramePr>
        <p:xfrm>
          <a:off x="7163388" y="3482120"/>
          <a:ext cx="5188950" cy="3076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B6CFC8-6985-EB81-43C9-CCDB9AD2E63D}"/>
              </a:ext>
            </a:extLst>
          </p:cNvPr>
          <p:cNvSpPr txBox="1"/>
          <p:nvPr/>
        </p:nvSpPr>
        <p:spPr>
          <a:xfrm>
            <a:off x="2063856" y="2727680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mean ± </a:t>
            </a:r>
            <a:r>
              <a:rPr lang="en-US" sz="36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sd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CC7283-EE8B-D7CF-8FB1-BA110A7B05B0}"/>
              </a:ext>
            </a:extLst>
          </p:cNvPr>
          <p:cNvSpPr txBox="1"/>
          <p:nvPr/>
        </p:nvSpPr>
        <p:spPr>
          <a:xfrm>
            <a:off x="8493706" y="2727680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mean ± SEM</a:t>
            </a:r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C8FF69-A21F-680B-5C1D-9D6AF62C4C31}"/>
              </a:ext>
            </a:extLst>
          </p:cNvPr>
          <p:cNvSpPr txBox="1"/>
          <p:nvPr/>
        </p:nvSpPr>
        <p:spPr>
          <a:xfrm>
            <a:off x="1548606" y="8381206"/>
            <a:ext cx="10166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You MUST always say which one you are using!</a:t>
            </a:r>
          </a:p>
        </p:txBody>
      </p:sp>
    </p:spTree>
    <p:extLst>
      <p:ext uri="{BB962C8B-B14F-4D97-AF65-F5344CB8AC3E}">
        <p14:creationId xmlns:p14="http://schemas.microsoft.com/office/powerpoint/2010/main" val="3968695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A2A3-D8B8-D6CE-1490-95F9ECE7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61E6B-C855-B48C-BE38-756348C726F9}"/>
              </a:ext>
            </a:extLst>
          </p:cNvPr>
          <p:cNvSpPr txBox="1"/>
          <p:nvPr/>
        </p:nvSpPr>
        <p:spPr>
          <a:xfrm>
            <a:off x="3893740" y="1436222"/>
            <a:ext cx="5215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error bars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E96D5C-530C-2BDE-4B91-733EDAA28598}"/>
              </a:ext>
            </a:extLst>
          </p:cNvPr>
          <p:cNvSpPr txBox="1"/>
          <p:nvPr/>
        </p:nvSpPr>
        <p:spPr>
          <a:xfrm>
            <a:off x="6258560" y="887984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50BD0-96C2-3C27-5A07-4DF6CFB2F0D1}"/>
              </a:ext>
            </a:extLst>
          </p:cNvPr>
          <p:cNvSpPr txBox="1"/>
          <p:nvPr/>
        </p:nvSpPr>
        <p:spPr>
          <a:xfrm>
            <a:off x="7949406" y="4422347"/>
            <a:ext cx="38298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mean ± SEM can help show significant differences between groups.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AED66-33A1-65DB-2035-78CCE6B682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257" y="2333355"/>
            <a:ext cx="6582755" cy="41779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8D2D9A-9303-05EE-AF24-BE66646285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257" y="6511340"/>
            <a:ext cx="6582755" cy="2851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013E93-C8D4-E344-B9B0-F751B5A045AD}"/>
              </a:ext>
            </a:extLst>
          </p:cNvPr>
          <p:cNvSpPr txBox="1"/>
          <p:nvPr/>
        </p:nvSpPr>
        <p:spPr>
          <a:xfrm>
            <a:off x="7949406" y="6736878"/>
            <a:ext cx="39790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</a:rPr>
              <a:t>Gochfeld</a:t>
            </a:r>
            <a:r>
              <a:rPr lang="en-US" sz="1800" dirty="0">
                <a:effectLst/>
              </a:rPr>
              <a:t>, D. J. </a:t>
            </a:r>
            <a:r>
              <a:rPr lang="en-US" sz="1800" i="1" dirty="0">
                <a:effectLst/>
              </a:rPr>
              <a:t>et al.</a:t>
            </a:r>
            <a:r>
              <a:rPr lang="en-US" sz="1800" dirty="0">
                <a:effectLst/>
              </a:rPr>
              <a:t> Impacts of Hurricanes Irma and Maria on Coral Reef Sponge Communities in St. Thomas, U.S. Virgin Islands. </a:t>
            </a:r>
            <a:r>
              <a:rPr lang="en-US" sz="1800" i="1" dirty="0">
                <a:effectLst/>
              </a:rPr>
              <a:t>Estuaries and Coasts</a:t>
            </a:r>
            <a:r>
              <a:rPr lang="en-US" sz="1800" dirty="0">
                <a:effectLst/>
              </a:rPr>
              <a:t> (2020) doi:</a:t>
            </a:r>
            <a:r>
              <a:rPr lang="en-US" sz="1800" dirty="0">
                <a:effectLst/>
                <a:hlinkClick r:id="rId4"/>
              </a:rPr>
              <a:t>10.1007/s12237-020-00694-4</a:t>
            </a:r>
            <a:r>
              <a:rPr lang="en-US" sz="1800" dirty="0">
                <a:effectLst/>
              </a:rPr>
              <a:t>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470261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A2A3-D8B8-D6CE-1490-95F9ECE7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plots</a:t>
            </a:r>
            <a:endParaRPr lang="en-US" dirty="0"/>
          </a:p>
        </p:txBody>
      </p:sp>
      <p:pic>
        <p:nvPicPr>
          <p:cNvPr id="8194" name="Picture 2" descr="Box Plot (Definition, Parts, Distribution, Applications &amp; Examples)">
            <a:extLst>
              <a:ext uri="{FF2B5EF4-FFF2-40B4-BE49-F238E27FC236}">
                <a16:creationId xmlns:a16="http://schemas.microsoft.com/office/drawing/2014/main" id="{D611302D-4F7B-70B8-48FF-2D5A268A6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6206" y="9600406"/>
            <a:ext cx="7543800" cy="3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1745B-EF52-BFAD-5F4B-158F19EF0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01" y="1850845"/>
            <a:ext cx="10626118" cy="1945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55B6A8-360A-6274-9028-C85827AFE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01" y="3773632"/>
            <a:ext cx="1060918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337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A2A3-D8B8-D6CE-1490-95F9ECE7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plots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1745B-EF52-BFAD-5F4B-158F19EF0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02" y="1675606"/>
            <a:ext cx="10626118" cy="1945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A2B44-4E26-097A-2E18-38FF3DBA32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693" y="3986999"/>
            <a:ext cx="3229133" cy="18418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DFD7D4-98B4-0152-1920-B94085DB61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806" y="6130781"/>
            <a:ext cx="7772400" cy="296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52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A2A3-D8B8-D6CE-1490-95F9ECE7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plots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A8BF8-9B63-C2B4-2E64-B1457B7D5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22" y="1675605"/>
            <a:ext cx="10972800" cy="75085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ECD7DD-E14D-4202-E719-E51971FF7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02" y="1675604"/>
            <a:ext cx="10995147" cy="7508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2F84A8-122B-E239-65FA-8A4E28302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52" y="1675603"/>
            <a:ext cx="10928374" cy="750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457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6E82-EA46-C30A-A9C8-17BE8233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6B2D4-997E-64C6-8EB5-30135E8B3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demos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i="1" dirty="0"/>
              <a:t>Using the same TCRMP data as last weeks Activity 2.</a:t>
            </a:r>
          </a:p>
        </p:txBody>
      </p:sp>
    </p:spTree>
    <p:extLst>
      <p:ext uri="{BB962C8B-B14F-4D97-AF65-F5344CB8AC3E}">
        <p14:creationId xmlns:p14="http://schemas.microsoft.com/office/powerpoint/2010/main" val="3728270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8C281-95A2-7568-ED15-28281DA9B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/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496F3-633C-3CEF-126B-1F73BBDD5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Lab assignment 1</a:t>
            </a:r>
          </a:p>
          <a:p>
            <a:pPr lvl="1"/>
            <a:r>
              <a:rPr lang="en-US" dirty="0"/>
              <a:t>5 pts, due 5pm Sept 2</a:t>
            </a:r>
          </a:p>
          <a:p>
            <a:pPr lvl="1"/>
            <a:r>
              <a:rPr lang="en-US" dirty="0"/>
              <a:t>See lab manual for instructions. </a:t>
            </a:r>
          </a:p>
          <a:p>
            <a:pPr marL="57150" indent="0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install R and R studio   - using every week starting next week! </a:t>
            </a:r>
          </a:p>
          <a:p>
            <a:pPr marL="5715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57150" indent="0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Head start? Try Swirl (see lab manual)</a:t>
            </a:r>
          </a:p>
          <a:p>
            <a:pPr marL="5715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06CFC37-BE48-669B-24A3-C5EBB87DEA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8413" y="47228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40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8" descr="Reef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95250"/>
            <a:ext cx="12749213" cy="956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2708275"/>
            <a:ext cx="11053763" cy="3233738"/>
          </a:xfrm>
          <a:solidFill>
            <a:srgbClr val="000000">
              <a:alpha val="70195"/>
            </a:srgbClr>
          </a:solidFill>
        </p:spPr>
        <p:txBody>
          <a:bodyPr/>
          <a:lstStyle/>
          <a:p>
            <a:pPr marL="487604" indent="-487604" eaLnBrk="1" hangingPunct="1">
              <a:defRPr/>
            </a:pPr>
            <a:r>
              <a:rPr lang="en-US" altLang="en-US" sz="2844" dirty="0"/>
              <a:t>Corals that intercept the line are identified to species or genus, sized (length, width, height)</a:t>
            </a:r>
          </a:p>
          <a:p>
            <a:pPr marL="487604" indent="-487604" eaLnBrk="1" hangingPunct="1">
              <a:defRPr/>
            </a:pPr>
            <a:r>
              <a:rPr lang="en-US" altLang="en-US" sz="2844" dirty="0"/>
              <a:t>Assessed for:</a:t>
            </a:r>
          </a:p>
          <a:p>
            <a:pPr marL="1056475" lvl="1" indent="-406337" eaLnBrk="1" hangingPunct="1">
              <a:defRPr/>
            </a:pPr>
            <a:r>
              <a:rPr lang="en-US" altLang="en-US" sz="2275" dirty="0"/>
              <a:t>Bleaching</a:t>
            </a:r>
          </a:p>
          <a:p>
            <a:pPr marL="1056475" lvl="1" indent="-406337" eaLnBrk="1" hangingPunct="1">
              <a:defRPr/>
            </a:pPr>
            <a:r>
              <a:rPr lang="en-US" altLang="en-US" sz="2275" dirty="0"/>
              <a:t>Disease</a:t>
            </a:r>
          </a:p>
          <a:p>
            <a:pPr marL="1056475" lvl="1" indent="-406337" eaLnBrk="1" hangingPunct="1">
              <a:defRPr/>
            </a:pPr>
            <a:r>
              <a:rPr lang="en-US" altLang="en-US" sz="2275" dirty="0"/>
              <a:t>Partial mortality</a:t>
            </a:r>
          </a:p>
          <a:p>
            <a:pPr marL="1056475" lvl="1" indent="-406337" eaLnBrk="1" hangingPunct="1">
              <a:defRPr/>
            </a:pPr>
            <a:r>
              <a:rPr lang="en-US" altLang="en-US" sz="2275" dirty="0"/>
              <a:t>Interactions with other organisms</a:t>
            </a:r>
          </a:p>
          <a:p>
            <a:pPr marL="1056475" lvl="1" indent="-406337" eaLnBrk="1" hangingPunct="1">
              <a:defRPr/>
            </a:pPr>
            <a:endParaRPr lang="en-US" altLang="en-US" sz="2275" dirty="0"/>
          </a:p>
          <a:p>
            <a:pPr marL="487604" indent="-487604" eaLnBrk="1" hangingPunct="1">
              <a:defRPr/>
            </a:pPr>
            <a:endParaRPr lang="en-US" altLang="en-US" sz="2844" dirty="0"/>
          </a:p>
          <a:p>
            <a:pPr marL="487604" indent="-487604" eaLnBrk="1" hangingPunct="1">
              <a:defRPr/>
            </a:pPr>
            <a:endParaRPr lang="en-US" altLang="en-US" sz="2844" dirty="0"/>
          </a:p>
        </p:txBody>
      </p:sp>
      <p:sp>
        <p:nvSpPr>
          <p:cNvPr id="24579" name="TextBox 9"/>
          <p:cNvSpPr txBox="1">
            <a:spLocks noChangeArrowheads="1"/>
          </p:cNvSpPr>
          <p:nvPr/>
        </p:nvSpPr>
        <p:spPr bwMode="auto">
          <a:xfrm>
            <a:off x="127000" y="9218613"/>
            <a:ext cx="974725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1300277">
              <a:defRPr/>
            </a:pPr>
            <a:r>
              <a:rPr lang="en-US" altLang="en-US" sz="1422" dirty="0">
                <a:cs typeface="Arial" panose="020B0604020202020204" pitchFamily="34" charset="0"/>
              </a:rPr>
              <a:t>T. Smith</a:t>
            </a:r>
          </a:p>
        </p:txBody>
      </p:sp>
      <p:sp>
        <p:nvSpPr>
          <p:cNvPr id="24580" name="Title 8"/>
          <p:cNvSpPr>
            <a:spLocks noGrp="1"/>
          </p:cNvSpPr>
          <p:nvPr>
            <p:ph type="title"/>
          </p:nvPr>
        </p:nvSpPr>
        <p:spPr>
          <a:solidFill>
            <a:srgbClr val="000000">
              <a:alpha val="70195"/>
            </a:srgbClr>
          </a:solidFill>
        </p:spPr>
        <p:txBody>
          <a:bodyPr/>
          <a:lstStyle/>
          <a:p>
            <a:pPr>
              <a:defRPr/>
            </a:pPr>
            <a:r>
              <a:rPr lang="en-US" altLang="en-US" sz="5119"/>
              <a:t>Methods: Coral Health Assessments</a:t>
            </a:r>
          </a:p>
        </p:txBody>
      </p:sp>
      <p:pic>
        <p:nvPicPr>
          <p:cNvPr id="52230" name="Picture 1" descr="Pic_Sampling_SaltRiverShallow_20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5763" y="5103813"/>
            <a:ext cx="5257800" cy="350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2"/>
          <p:cNvSpPr txBox="1">
            <a:spLocks noChangeArrowheads="1"/>
          </p:cNvSpPr>
          <p:nvPr/>
        </p:nvSpPr>
        <p:spPr bwMode="auto">
          <a:xfrm>
            <a:off x="100013" y="-1588"/>
            <a:ext cx="67056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029" altLang="en-US" sz="3200">
                <a:solidFill>
                  <a:srgbClr val="FFFF00"/>
                </a:solidFill>
                <a:latin typeface="Calibri" panose="020F0502020204030204" pitchFamily="34" charset="0"/>
              </a:rPr>
              <a:t>Coral health assessments database</a:t>
            </a:r>
          </a:p>
        </p:txBody>
      </p:sp>
      <p:sp>
        <p:nvSpPr>
          <p:cNvPr id="53251" name="TextBox 3"/>
          <p:cNvSpPr txBox="1">
            <a:spLocks noChangeArrowheads="1"/>
          </p:cNvSpPr>
          <p:nvPr/>
        </p:nvSpPr>
        <p:spPr bwMode="auto">
          <a:xfrm>
            <a:off x="100013" y="584200"/>
            <a:ext cx="11582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029" altLang="en-US" sz="2800" dirty="0">
                <a:latin typeface="Calibri" panose="020F0502020204030204" pitchFamily="34" charset="0"/>
              </a:rPr>
              <a:t>All colonies assessed for species, size, and health information</a:t>
            </a:r>
          </a:p>
          <a:p>
            <a:pPr eaLnBrk="1" hangingPunct="1"/>
            <a:r>
              <a:rPr lang="en-029" altLang="en-US" sz="2800" dirty="0">
                <a:latin typeface="Calibri" panose="020F0502020204030204" pitchFamily="34" charset="0"/>
              </a:rPr>
              <a:t>Each row is a </a:t>
            </a:r>
            <a:r>
              <a:rPr lang="en-029" altLang="en-US" sz="2800" u="sng" dirty="0">
                <a:latin typeface="Calibri" panose="020F0502020204030204" pitchFamily="34" charset="0"/>
              </a:rPr>
              <a:t>coral colony</a:t>
            </a:r>
            <a:r>
              <a:rPr lang="en-029" altLang="en-US" sz="2800" dirty="0">
                <a:latin typeface="Calibri" panose="020F0502020204030204" pitchFamily="34" charset="0"/>
              </a:rPr>
              <a:t> that was assessed</a:t>
            </a:r>
          </a:p>
        </p:txBody>
      </p:sp>
      <p:pic>
        <p:nvPicPr>
          <p:cNvPr id="5325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613" y="1535113"/>
            <a:ext cx="11760200" cy="821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95DE-B296-A460-20EA-A66494D3A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3FABA-F942-D65A-3B33-AB81D9CE6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week1_activity1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472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95DE-B296-A460-20EA-A66494D3A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review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1E743C-B418-F368-685A-97756A8A1EAF}"/>
              </a:ext>
            </a:extLst>
          </p:cNvPr>
          <p:cNvSpPr txBox="1">
            <a:spLocks/>
          </p:cNvSpPr>
          <p:nvPr/>
        </p:nvSpPr>
        <p:spPr bwMode="auto">
          <a:xfrm>
            <a:off x="629761" y="2016125"/>
            <a:ext cx="11701463" cy="643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3200" b="1">
                <a:solidFill>
                  <a:srgbClr val="FFFFFF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Comic Sans MS" pitchFamily="66" charset="0"/>
              <a:buChar char="–"/>
              <a:defRPr sz="2800" b="1">
                <a:solidFill>
                  <a:srgbClr val="FFFFFF"/>
                </a:solidFill>
                <a:latin typeface="Comic Sans MS" pitchFamily="66" charset="0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itchFamily="34" charset="0"/>
              <a:buChar char="•"/>
              <a:defRPr sz="2800" b="1">
                <a:solidFill>
                  <a:srgbClr val="FFFFFF"/>
                </a:solidFill>
                <a:latin typeface="Comic Sans MS" pitchFamily="66" charset="0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itchFamily="34" charset="0"/>
              <a:buChar char="•"/>
              <a:defRPr sz="2800" b="1">
                <a:solidFill>
                  <a:srgbClr val="FFFFFF"/>
                </a:solidFill>
                <a:latin typeface="Comic Sans MS" pitchFamily="66" charset="0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24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itchFamily="34" charset="0"/>
              <a:buChar char="•"/>
              <a:defRPr sz="2800" b="1">
                <a:solidFill>
                  <a:srgbClr val="FFFFFF"/>
                </a:solidFill>
                <a:latin typeface="Comic Sans MS" pitchFamily="66" charset="0"/>
                <a:ea typeface="+mn-ea"/>
                <a:cs typeface="+mn-cs"/>
              </a:defRPr>
            </a:lvl5pPr>
            <a:lvl6pPr marL="2514600" indent="-228600" algn="l" defTabSz="457200" rtl="0" fontAlgn="base">
              <a:spcBef>
                <a:spcPts val="2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fontAlgn="base">
              <a:spcBef>
                <a:spcPts val="2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fontAlgn="base">
              <a:spcBef>
                <a:spcPts val="2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fontAlgn="base">
              <a:spcBef>
                <a:spcPts val="2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week1_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activity2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 kern="0" dirty="0">
                <a:latin typeface="Arial" panose="020B0604020202020204" pitchFamily="34" charset="0"/>
                <a:cs typeface="Arial" panose="020B0604020202020204" pitchFamily="34" charset="0"/>
              </a:rPr>
              <a:t>Recommend following along and filling in during Excel demo. I wont provide excel workbooks with solutions. </a:t>
            </a:r>
          </a:p>
          <a:p>
            <a:pPr marL="0" indent="0">
              <a:buNone/>
            </a:pPr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509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ustom 1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Gill Sans" charset="0"/>
            <a:ea typeface="MS Gothic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Gill Sans" charset="0"/>
            <a:ea typeface="MS Gothic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Theme">
  <a:themeElements>
    <a:clrScheme name="">
      <a:dk1>
        <a:srgbClr val="FFFF00"/>
      </a:dk1>
      <a:lt1>
        <a:srgbClr val="FFFFFF"/>
      </a:lt1>
      <a:dk2>
        <a:srgbClr val="FFFFFF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DADA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>
            <a:ln>
              <a:noFill/>
            </a:ln>
            <a:solidFill>
              <a:srgbClr val="FFFF00"/>
            </a:solidFill>
            <a:effectLst/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>
            <a:ln>
              <a:noFill/>
            </a:ln>
            <a:solidFill>
              <a:srgbClr val="FFFF00"/>
            </a:solidFill>
            <a:effectLst/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4044</TotalTime>
  <Words>1564</Words>
  <Application>Microsoft Macintosh PowerPoint</Application>
  <PresentationFormat>Custom</PresentationFormat>
  <Paragraphs>309</Paragraphs>
  <Slides>56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MS PGothic</vt:lpstr>
      <vt:lpstr>Arial</vt:lpstr>
      <vt:lpstr>Arial</vt:lpstr>
      <vt:lpstr>Calibri</vt:lpstr>
      <vt:lpstr>Cambria Math</vt:lpstr>
      <vt:lpstr>Comic Sans MS</vt:lpstr>
      <vt:lpstr>Gill Sans</vt:lpstr>
      <vt:lpstr>Gill Sans MT</vt:lpstr>
      <vt:lpstr>system-ui</vt:lpstr>
      <vt:lpstr>Times New Roman</vt:lpstr>
      <vt:lpstr>Office Theme</vt:lpstr>
      <vt:lpstr>2_Office Theme</vt:lpstr>
      <vt:lpstr>PowerPoint Presentation</vt:lpstr>
      <vt:lpstr>PowerPoint Presentation</vt:lpstr>
      <vt:lpstr>US Virgin Islands Territorial Coral Reef Monitoring Program (TCRMP) 2002-present</vt:lpstr>
      <vt:lpstr>2017 Post-hurricane assessments at 6 TCRMP sites</vt:lpstr>
      <vt:lpstr>Methods: Coral Health Assessments</vt:lpstr>
      <vt:lpstr>Methods: Coral Health Assessments</vt:lpstr>
      <vt:lpstr>PowerPoint Presentation</vt:lpstr>
      <vt:lpstr>activity 1 review</vt:lpstr>
      <vt:lpstr>activity 2 review</vt:lpstr>
      <vt:lpstr>this weeks content</vt:lpstr>
      <vt:lpstr>descriptive statistics</vt:lpstr>
      <vt:lpstr>descriptive statistics</vt:lpstr>
      <vt:lpstr>PowerPoint Presentation</vt:lpstr>
      <vt:lpstr>descriptive statistics</vt:lpstr>
      <vt:lpstr>descriptive statistics</vt:lpstr>
      <vt:lpstr>descriptive statistics</vt:lpstr>
      <vt:lpstr>descriptive statistics</vt:lpstr>
      <vt:lpstr>descriptive statistics</vt:lpstr>
      <vt:lpstr>PowerPoint Presentation</vt:lpstr>
      <vt:lpstr>descriptive statistics</vt:lpstr>
      <vt:lpstr>descriptive statistics</vt:lpstr>
      <vt:lpstr>descriptive statistics</vt:lpstr>
      <vt:lpstr>PowerPoint Presentation</vt:lpstr>
      <vt:lpstr>descriptive statistics</vt:lpstr>
      <vt:lpstr>descriptive statistics</vt:lpstr>
      <vt:lpstr>descriptive statistics</vt:lpstr>
      <vt:lpstr>PowerPoint Presentation</vt:lpstr>
      <vt:lpstr>PowerPoint Presentation</vt:lpstr>
      <vt:lpstr>descriptive statistics</vt:lpstr>
      <vt:lpstr>Any questions about descriptive stats? </vt:lpstr>
      <vt:lpstr>visualizing data</vt:lpstr>
      <vt:lpstr>visualizing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Plot requirements</vt:lpstr>
      <vt:lpstr>the good, the bad </vt:lpstr>
      <vt:lpstr>the ugly</vt:lpstr>
      <vt:lpstr>the misleading</vt:lpstr>
      <vt:lpstr>the misleading</vt:lpstr>
      <vt:lpstr>PowerPoint Presentation</vt:lpstr>
      <vt:lpstr>types of plots</vt:lpstr>
      <vt:lpstr>types of plots</vt:lpstr>
      <vt:lpstr>types of plots</vt:lpstr>
      <vt:lpstr>types of plots</vt:lpstr>
      <vt:lpstr>types of plots</vt:lpstr>
      <vt:lpstr>types of plots</vt:lpstr>
      <vt:lpstr>types of plots</vt:lpstr>
      <vt:lpstr>types of plots</vt:lpstr>
      <vt:lpstr>pivot tables</vt:lpstr>
      <vt:lpstr>Activity / 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Tony D'Andrea</dc:creator>
  <cp:lastModifiedBy>Lauren Olinger</cp:lastModifiedBy>
  <cp:revision>163</cp:revision>
  <cp:lastPrinted>2018-08-21T19:40:53Z</cp:lastPrinted>
  <dcterms:created xsi:type="dcterms:W3CDTF">1601-01-01T00:00:00Z</dcterms:created>
  <dcterms:modified xsi:type="dcterms:W3CDTF">2025-08-27T00:02:28Z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a076c56-7906-4b5b-aa9e-bc6dfecc55b4_Enabled">
    <vt:lpwstr>true</vt:lpwstr>
  </property>
  <property fmtid="{D5CDD505-2E9C-101B-9397-08002B2CF9AE}" pid="3" name="MSIP_Label_da076c56-7906-4b5b-aa9e-bc6dfecc55b4_SetDate">
    <vt:lpwstr>2025-08-26T21:27:12Z</vt:lpwstr>
  </property>
  <property fmtid="{D5CDD505-2E9C-101B-9397-08002B2CF9AE}" pid="4" name="MSIP_Label_da076c56-7906-4b5b-aa9e-bc6dfecc55b4_Method">
    <vt:lpwstr>Standard</vt:lpwstr>
  </property>
  <property fmtid="{D5CDD505-2E9C-101B-9397-08002B2CF9AE}" pid="5" name="MSIP_Label_da076c56-7906-4b5b-aa9e-bc6dfecc55b4_Name">
    <vt:lpwstr>defa4170-0d19-0005-0004-bc88714345d2</vt:lpwstr>
  </property>
  <property fmtid="{D5CDD505-2E9C-101B-9397-08002B2CF9AE}" pid="6" name="MSIP_Label_da076c56-7906-4b5b-aa9e-bc6dfecc55b4_SiteId">
    <vt:lpwstr>2545989e-0855-40fc-8985-8d3bd416e901</vt:lpwstr>
  </property>
  <property fmtid="{D5CDD505-2E9C-101B-9397-08002B2CF9AE}" pid="7" name="MSIP_Label_da076c56-7906-4b5b-aa9e-bc6dfecc55b4_ActionId">
    <vt:lpwstr>1caf8f8f-78e2-4ba1-9574-774f60ffde21</vt:lpwstr>
  </property>
  <property fmtid="{D5CDD505-2E9C-101B-9397-08002B2CF9AE}" pid="8" name="MSIP_Label_da076c56-7906-4b5b-aa9e-bc6dfecc55b4_ContentBits">
    <vt:lpwstr>0</vt:lpwstr>
  </property>
  <property fmtid="{D5CDD505-2E9C-101B-9397-08002B2CF9AE}" pid="9" name="MSIP_Label_da076c56-7906-4b5b-aa9e-bc6dfecc55b4_Tag">
    <vt:lpwstr>50, 3, 0, 1</vt:lpwstr>
  </property>
</Properties>
</file>